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21"/>
  </p:notesMasterIdLst>
  <p:sldIdLst>
    <p:sldId id="259" r:id="rId2"/>
    <p:sldId id="328" r:id="rId3"/>
    <p:sldId id="327" r:id="rId4"/>
    <p:sldId id="314" r:id="rId5"/>
    <p:sldId id="258" r:id="rId6"/>
    <p:sldId id="325" r:id="rId7"/>
    <p:sldId id="331" r:id="rId8"/>
    <p:sldId id="260" r:id="rId9"/>
    <p:sldId id="329" r:id="rId10"/>
    <p:sldId id="330" r:id="rId11"/>
    <p:sldId id="332" r:id="rId12"/>
    <p:sldId id="333" r:id="rId13"/>
    <p:sldId id="334" r:id="rId14"/>
    <p:sldId id="318" r:id="rId15"/>
    <p:sldId id="335" r:id="rId16"/>
    <p:sldId id="336" r:id="rId17"/>
    <p:sldId id="312" r:id="rId18"/>
    <p:sldId id="337" r:id="rId19"/>
    <p:sldId id="338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3D06"/>
    <a:srgbClr val="673105"/>
    <a:srgbClr val="331903"/>
    <a:srgbClr val="005426"/>
    <a:srgbClr val="3434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03447BB-5D67-496B-8E87-E561075AD55C}" styleName="Темный стиль 1 - акцент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Темный стиль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76" autoAdjust="0"/>
    <p:restoredTop sz="93971" autoAdjust="0"/>
  </p:normalViewPr>
  <p:slideViewPr>
    <p:cSldViewPr>
      <p:cViewPr varScale="1">
        <p:scale>
          <a:sx n="155" d="100"/>
          <a:sy n="155" d="100"/>
        </p:scale>
        <p:origin x="1932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0BE9A7-AE27-4787-BFB5-62BB2BBA9502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55C03F-F179-41ED-BF59-9280780D2F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19085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55C03F-F179-41ED-BF59-9280780D2F0D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22166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22F29-5024-4F56-BB6F-CF13D74B7700}" type="datetimeFigureOut">
              <a:rPr lang="ru-RU" smtClean="0"/>
              <a:pPr/>
              <a:t>30.09.2026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2CE84-1EC3-418E-9038-A2A0D7AD47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56109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22F29-5024-4F56-BB6F-CF13D74B7700}" type="datetimeFigureOut">
              <a:rPr lang="ru-RU" smtClean="0"/>
              <a:pPr/>
              <a:t>30.09.2026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2CE84-1EC3-418E-9038-A2A0D7AD47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186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22F29-5024-4F56-BB6F-CF13D74B7700}" type="datetimeFigureOut">
              <a:rPr lang="ru-RU" smtClean="0"/>
              <a:pPr/>
              <a:t>30.09.2026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2CE84-1EC3-418E-9038-A2A0D7AD47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17358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22F29-5024-4F56-BB6F-CF13D74B7700}" type="datetimeFigureOut">
              <a:rPr lang="ru-RU" smtClean="0"/>
              <a:pPr/>
              <a:t>30.09.2026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2CE84-1EC3-418E-9038-A2A0D7AD47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5420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22F29-5024-4F56-BB6F-CF13D74B7700}" type="datetimeFigureOut">
              <a:rPr lang="ru-RU" smtClean="0"/>
              <a:pPr/>
              <a:t>30.09.2026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2CE84-1EC3-418E-9038-A2A0D7AD47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8543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22F29-5024-4F56-BB6F-CF13D74B7700}" type="datetimeFigureOut">
              <a:rPr lang="ru-RU" smtClean="0"/>
              <a:pPr/>
              <a:t>30.09.2026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2CE84-1EC3-418E-9038-A2A0D7AD47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03613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22F29-5024-4F56-BB6F-CF13D74B7700}" type="datetimeFigureOut">
              <a:rPr lang="ru-RU" smtClean="0"/>
              <a:pPr/>
              <a:t>30.09.2026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2CE84-1EC3-418E-9038-A2A0D7AD47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455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22F29-5024-4F56-BB6F-CF13D74B7700}" type="datetimeFigureOut">
              <a:rPr lang="ru-RU" smtClean="0"/>
              <a:pPr/>
              <a:t>30.09.2026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2CE84-1EC3-418E-9038-A2A0D7AD47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72477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22F29-5024-4F56-BB6F-CF13D74B7700}" type="datetimeFigureOut">
              <a:rPr lang="ru-RU" smtClean="0"/>
              <a:pPr/>
              <a:t>30.09.2026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2CE84-1EC3-418E-9038-A2A0D7AD47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3679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22F29-5024-4F56-BB6F-CF13D74B7700}" type="datetimeFigureOut">
              <a:rPr lang="ru-RU" smtClean="0"/>
              <a:pPr/>
              <a:t>30.09.2026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2CE84-1EC3-418E-9038-A2A0D7AD47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4185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22F29-5024-4F56-BB6F-CF13D74B7700}" type="datetimeFigureOut">
              <a:rPr lang="ru-RU" smtClean="0"/>
              <a:pPr/>
              <a:t>30.09.2026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2CE84-1EC3-418E-9038-A2A0D7AD47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0074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922F29-5024-4F56-BB6F-CF13D74B7700}" type="datetimeFigureOut">
              <a:rPr lang="ru-RU" smtClean="0"/>
              <a:pPr/>
              <a:t>30.09.2026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02CE84-1EC3-418E-9038-A2A0D7AD47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7694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3" Type="http://schemas.openxmlformats.org/officeDocument/2006/relationships/image" Target="../media/image52.jpeg"/><Relationship Id="rId7" Type="http://schemas.openxmlformats.org/officeDocument/2006/relationships/image" Target="../media/image56.jpe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Relationship Id="rId9" Type="http://schemas.openxmlformats.org/officeDocument/2006/relationships/image" Target="../media/image5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7" Type="http://schemas.openxmlformats.org/officeDocument/2006/relationships/image" Target="../media/image63.jpe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jpeg"/><Relationship Id="rId3" Type="http://schemas.openxmlformats.org/officeDocument/2006/relationships/image" Target="../media/image65.jpeg"/><Relationship Id="rId7" Type="http://schemas.openxmlformats.org/officeDocument/2006/relationships/image" Target="../media/image69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jpeg"/><Relationship Id="rId5" Type="http://schemas.openxmlformats.org/officeDocument/2006/relationships/image" Target="../media/image67.jpeg"/><Relationship Id="rId4" Type="http://schemas.openxmlformats.org/officeDocument/2006/relationships/image" Target="../media/image66.jpeg"/><Relationship Id="rId9" Type="http://schemas.openxmlformats.org/officeDocument/2006/relationships/image" Target="../media/image7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jpeg"/><Relationship Id="rId5" Type="http://schemas.openxmlformats.org/officeDocument/2006/relationships/image" Target="../media/image75.jpeg"/><Relationship Id="rId4" Type="http://schemas.openxmlformats.org/officeDocument/2006/relationships/image" Target="../media/image7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jpeg"/><Relationship Id="rId5" Type="http://schemas.openxmlformats.org/officeDocument/2006/relationships/image" Target="../media/image79.jpeg"/><Relationship Id="rId4" Type="http://schemas.openxmlformats.org/officeDocument/2006/relationships/image" Target="../media/image7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jpeg"/><Relationship Id="rId5" Type="http://schemas.openxmlformats.org/officeDocument/2006/relationships/image" Target="../media/image83.jpeg"/><Relationship Id="rId4" Type="http://schemas.openxmlformats.org/officeDocument/2006/relationships/image" Target="../media/image8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270791"/>
            <a:ext cx="9144000" cy="712879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94795" y="0"/>
            <a:ext cx="7848872" cy="105273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Муниципальное бюджетное дошкольное образовательное учреждение 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детский сад № 7 «Жемчужинка» </a:t>
            </a:r>
            <a:b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Егорлыкский район</a:t>
            </a:r>
            <a:endParaRPr lang="ru-RU" sz="2400" b="1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427984" y="4221088"/>
            <a:ext cx="4576787" cy="2866488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Образовательная практика:</a:t>
            </a:r>
          </a:p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«Повышение роли семьи в воспитании дошкольников в духе патриотизма с использованием регионального компонента» </a:t>
            </a:r>
          </a:p>
          <a:p>
            <a:pPr algn="l"/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8B00A41-78CA-B87C-4EEC-F023B3B82CA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404664"/>
            <a:ext cx="2016224" cy="94336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10528" y="1425088"/>
            <a:ext cx="4595477" cy="279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0304" y="1447142"/>
            <a:ext cx="3890520" cy="28624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309588"/>
            <a:ext cx="4681728" cy="25389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Рисунок 8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21" name="Овал 20"/>
          <p:cNvSpPr/>
          <p:nvPr/>
        </p:nvSpPr>
        <p:spPr>
          <a:xfrm>
            <a:off x="5570666" y="2845933"/>
            <a:ext cx="3573334" cy="318127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b="1" dirty="0" smtClean="0">
              <a:solidFill>
                <a:srgbClr val="FFC000"/>
              </a:solidFill>
            </a:endParaRPr>
          </a:p>
          <a:p>
            <a:pPr algn="ctr"/>
            <a:endParaRPr lang="ru-RU" sz="1600" b="1" dirty="0">
              <a:solidFill>
                <a:srgbClr val="FFC000"/>
              </a:solidFill>
            </a:endParaRPr>
          </a:p>
          <a:p>
            <a:pPr algn="ctr"/>
            <a:endParaRPr lang="ru-RU" sz="1600" b="1" dirty="0" smtClean="0">
              <a:solidFill>
                <a:srgbClr val="FFC000"/>
              </a:solidFill>
            </a:endParaRPr>
          </a:p>
          <a:p>
            <a:pPr algn="ctr"/>
            <a:endParaRPr lang="ru-RU" sz="1600" b="1" dirty="0">
              <a:solidFill>
                <a:srgbClr val="FFC000"/>
              </a:solidFill>
            </a:endParaRPr>
          </a:p>
          <a:p>
            <a:pPr algn="ctr"/>
            <a:endParaRPr lang="ru-RU" sz="1600" b="1" dirty="0" smtClean="0">
              <a:solidFill>
                <a:srgbClr val="FFC000"/>
              </a:solidFill>
            </a:endParaRPr>
          </a:p>
          <a:p>
            <a:pPr algn="r"/>
            <a:r>
              <a:rPr lang="ru-RU" sz="1600" b="1" dirty="0" smtClean="0">
                <a:solidFill>
                  <a:srgbClr val="FFC000"/>
                </a:solidFill>
              </a:rPr>
              <a:t>                                              </a:t>
            </a:r>
            <a:r>
              <a:rPr lang="ru-RU" sz="1600" b="1" dirty="0" smtClean="0">
                <a:solidFill>
                  <a:srgbClr val="FF0000"/>
                </a:solidFill>
              </a:rPr>
              <a:t>Психолого – педагогический консилиум</a:t>
            </a:r>
            <a:endParaRPr lang="ru-RU" sz="1600" b="1" dirty="0">
              <a:solidFill>
                <a:srgbClr val="FF0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07375" y="689006"/>
            <a:ext cx="4824536" cy="36004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Коллегиальное управление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904923" y="1052736"/>
            <a:ext cx="2880320" cy="108012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Административное  </a:t>
            </a:r>
            <a:r>
              <a:rPr lang="ru-RU" sz="2400" b="1" dirty="0">
                <a:solidFill>
                  <a:srgbClr val="002060"/>
                </a:solidFill>
              </a:rPr>
              <a:t>управление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15516" y="1374794"/>
            <a:ext cx="1836204" cy="54006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Профсоюзный комитет МБДОУ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67744" y="1374794"/>
            <a:ext cx="1152128" cy="828092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b="1" dirty="0" smtClean="0">
                <a:solidFill>
                  <a:srgbClr val="002060"/>
                </a:solidFill>
              </a:rPr>
              <a:t>Общее собрание работников МБДОУ</a:t>
            </a:r>
            <a:endParaRPr lang="ru-RU" sz="1400" b="1" dirty="0">
              <a:solidFill>
                <a:srgbClr val="00206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635896" y="1374794"/>
            <a:ext cx="1800200" cy="758062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b="1" dirty="0" smtClean="0">
                <a:solidFill>
                  <a:srgbClr val="002060"/>
                </a:solidFill>
              </a:rPr>
              <a:t>Педагогический совет МБДОУ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21454" y="2168860"/>
            <a:ext cx="1368152" cy="50405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b="1" dirty="0" smtClean="0">
                <a:solidFill>
                  <a:srgbClr val="002060"/>
                </a:solidFill>
              </a:rPr>
              <a:t>Совет</a:t>
            </a:r>
          </a:p>
          <a:p>
            <a:pPr lvl="0" algn="ctr"/>
            <a:r>
              <a:rPr lang="ru-RU" b="1" dirty="0" smtClean="0">
                <a:solidFill>
                  <a:srgbClr val="002060"/>
                </a:solidFill>
              </a:rPr>
              <a:t>МБДОУ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95536" y="3034413"/>
            <a:ext cx="2520280" cy="936104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600" b="1" dirty="0" smtClean="0">
                <a:solidFill>
                  <a:srgbClr val="FFFF00"/>
                </a:solidFill>
              </a:rPr>
              <a:t>Учредитель: отдел образования Администрации Егорлыкского района </a:t>
            </a:r>
            <a:endParaRPr lang="ru-RU" sz="1600" b="1" dirty="0">
              <a:solidFill>
                <a:srgbClr val="FFFF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419872" y="2730087"/>
            <a:ext cx="2736304" cy="684076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400" b="1" dirty="0" smtClean="0">
                <a:solidFill>
                  <a:srgbClr val="FFFF00"/>
                </a:solidFill>
              </a:rPr>
              <a:t>Заведующий МБДОУ</a:t>
            </a:r>
            <a:endParaRPr lang="ru-RU" sz="2400" b="1" dirty="0">
              <a:solidFill>
                <a:srgbClr val="FFFF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876256" y="3072125"/>
            <a:ext cx="1872208" cy="860931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400" b="1" dirty="0" smtClean="0">
                <a:solidFill>
                  <a:srgbClr val="FFFF00"/>
                </a:solidFill>
              </a:rPr>
              <a:t>Старший воспитатель</a:t>
            </a:r>
            <a:endParaRPr lang="ru-RU" sz="2400" b="1" dirty="0">
              <a:solidFill>
                <a:srgbClr val="FFFF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45586" y="4299159"/>
            <a:ext cx="1422158" cy="5400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b="1" dirty="0" smtClean="0">
                <a:solidFill>
                  <a:srgbClr val="FFFF00"/>
                </a:solidFill>
              </a:rPr>
              <a:t>Главный бухгалтер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15516" y="5085184"/>
            <a:ext cx="1260140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b="1" dirty="0" smtClean="0">
                <a:solidFill>
                  <a:srgbClr val="FFFF00"/>
                </a:solidFill>
              </a:rPr>
              <a:t>Бухгалтер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615549" y="5171967"/>
            <a:ext cx="1204094" cy="8552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b="1" dirty="0" smtClean="0">
                <a:solidFill>
                  <a:srgbClr val="FFFF00"/>
                </a:solidFill>
              </a:rPr>
              <a:t>Бухгалтер по закупкам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315275" y="3743475"/>
            <a:ext cx="1944216" cy="648072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000" b="1" dirty="0" smtClean="0">
                <a:solidFill>
                  <a:srgbClr val="FFFF00"/>
                </a:solidFill>
              </a:rPr>
              <a:t>Заведующий хозяйством</a:t>
            </a:r>
            <a:endParaRPr lang="ru-RU" sz="2000" b="1" dirty="0">
              <a:solidFill>
                <a:srgbClr val="FFFF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915816" y="4747306"/>
            <a:ext cx="1623595" cy="8493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b="1" dirty="0" smtClean="0">
                <a:solidFill>
                  <a:srgbClr val="FFFF00"/>
                </a:solidFill>
              </a:rPr>
              <a:t>Младший обслуживающий персонал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318665" y="5788090"/>
            <a:ext cx="1440160" cy="5212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b="1" dirty="0" smtClean="0">
                <a:solidFill>
                  <a:srgbClr val="FFFF00"/>
                </a:solidFill>
              </a:rPr>
              <a:t>Младшие воспитатели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742575" y="4955942"/>
            <a:ext cx="1656184" cy="5168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b="1" dirty="0" smtClean="0">
                <a:solidFill>
                  <a:srgbClr val="FFFF00"/>
                </a:solidFill>
              </a:rPr>
              <a:t>Медицинская служба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766229" y="4037570"/>
            <a:ext cx="2448272" cy="8016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b="1" dirty="0" smtClean="0">
                <a:solidFill>
                  <a:srgbClr val="FFFF00"/>
                </a:solidFill>
              </a:rPr>
              <a:t>Специалисты: музыкальный руководитель, инструктор по ФК, учитель - логопед</a:t>
            </a:r>
            <a:endParaRPr lang="ru-RU" sz="1400" b="1" dirty="0">
              <a:solidFill>
                <a:srgbClr val="FFFF0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7055501" y="5788089"/>
            <a:ext cx="1980995" cy="4255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400" b="1" dirty="0">
                <a:solidFill>
                  <a:srgbClr val="FFFF00"/>
                </a:solidFill>
              </a:rPr>
              <a:t>В</a:t>
            </a:r>
            <a:r>
              <a:rPr lang="ru-RU" sz="2400" b="1" dirty="0" smtClean="0">
                <a:solidFill>
                  <a:srgbClr val="FFFF00"/>
                </a:solidFill>
              </a:rPr>
              <a:t>оспитатели</a:t>
            </a:r>
            <a:endParaRPr lang="ru-RU" sz="2400" b="1" dirty="0">
              <a:solidFill>
                <a:srgbClr val="FFFF0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275856" y="6453336"/>
            <a:ext cx="5760640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600" b="1" dirty="0" smtClean="0">
                <a:solidFill>
                  <a:srgbClr val="FFFF00"/>
                </a:solidFill>
              </a:rPr>
              <a:t>Воспитанники и их родители (законные представители)</a:t>
            </a:r>
            <a:endParaRPr lang="ru-RU" sz="1600" b="1" dirty="0">
              <a:solidFill>
                <a:srgbClr val="FFFF00"/>
              </a:solidFill>
            </a:endParaRPr>
          </a:p>
        </p:txBody>
      </p:sp>
      <p:cxnSp>
        <p:nvCxnSpPr>
          <p:cNvPr id="33" name="Прямая со стрелкой 32"/>
          <p:cNvCxnSpPr/>
          <p:nvPr/>
        </p:nvCxnSpPr>
        <p:spPr>
          <a:xfrm>
            <a:off x="2051720" y="1664804"/>
            <a:ext cx="216024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>
            <a:stCxn id="7" idx="3"/>
          </p:cNvCxnSpPr>
          <p:nvPr/>
        </p:nvCxnSpPr>
        <p:spPr>
          <a:xfrm>
            <a:off x="1789606" y="2420888"/>
            <a:ext cx="1846290" cy="25202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/>
          <p:nvPr/>
        </p:nvCxnSpPr>
        <p:spPr>
          <a:xfrm>
            <a:off x="3131840" y="2202886"/>
            <a:ext cx="792088" cy="47003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>
            <a:stCxn id="6" idx="2"/>
          </p:cNvCxnSpPr>
          <p:nvPr/>
        </p:nvCxnSpPr>
        <p:spPr>
          <a:xfrm>
            <a:off x="4535996" y="2132856"/>
            <a:ext cx="3415" cy="54006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>
            <a:stCxn id="8" idx="3"/>
            <a:endCxn id="9" idx="1"/>
          </p:cNvCxnSpPr>
          <p:nvPr/>
        </p:nvCxnSpPr>
        <p:spPr>
          <a:xfrm flipV="1">
            <a:off x="2915816" y="3072125"/>
            <a:ext cx="504056" cy="4303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>
            <a:stCxn id="11" idx="3"/>
          </p:cNvCxnSpPr>
          <p:nvPr/>
        </p:nvCxnSpPr>
        <p:spPr>
          <a:xfrm flipV="1">
            <a:off x="2267744" y="3384222"/>
            <a:ext cx="1260140" cy="1184967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 стрелкой 47"/>
          <p:cNvCxnSpPr/>
          <p:nvPr/>
        </p:nvCxnSpPr>
        <p:spPr>
          <a:xfrm flipH="1">
            <a:off x="1103115" y="4839219"/>
            <a:ext cx="423047" cy="216024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 стрелкой 49"/>
          <p:cNvCxnSpPr/>
          <p:nvPr/>
        </p:nvCxnSpPr>
        <p:spPr>
          <a:xfrm>
            <a:off x="1655676" y="4869160"/>
            <a:ext cx="351039" cy="216024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 стрелкой 53"/>
          <p:cNvCxnSpPr/>
          <p:nvPr/>
        </p:nvCxnSpPr>
        <p:spPr>
          <a:xfrm flipH="1">
            <a:off x="4322080" y="3447788"/>
            <a:ext cx="217331" cy="24101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 стрелкой 55"/>
          <p:cNvCxnSpPr/>
          <p:nvPr/>
        </p:nvCxnSpPr>
        <p:spPr>
          <a:xfrm>
            <a:off x="5436096" y="3447788"/>
            <a:ext cx="0" cy="142137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 стрелкой 57"/>
          <p:cNvCxnSpPr/>
          <p:nvPr/>
        </p:nvCxnSpPr>
        <p:spPr>
          <a:xfrm flipH="1">
            <a:off x="4067944" y="4423585"/>
            <a:ext cx="329159" cy="323721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 стрелкой 60"/>
          <p:cNvCxnSpPr/>
          <p:nvPr/>
        </p:nvCxnSpPr>
        <p:spPr>
          <a:xfrm>
            <a:off x="4644008" y="4438394"/>
            <a:ext cx="0" cy="1349695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 стрелкой 62"/>
          <p:cNvCxnSpPr>
            <a:stCxn id="16" idx="3"/>
          </p:cNvCxnSpPr>
          <p:nvPr/>
        </p:nvCxnSpPr>
        <p:spPr>
          <a:xfrm>
            <a:off x="5758825" y="6048705"/>
            <a:ext cx="123154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 стрелкой 64"/>
          <p:cNvCxnSpPr/>
          <p:nvPr/>
        </p:nvCxnSpPr>
        <p:spPr>
          <a:xfrm>
            <a:off x="5904923" y="5517232"/>
            <a:ext cx="0" cy="936104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 стрелкой 66"/>
          <p:cNvCxnSpPr>
            <a:stCxn id="16" idx="2"/>
          </p:cNvCxnSpPr>
          <p:nvPr/>
        </p:nvCxnSpPr>
        <p:spPr>
          <a:xfrm flipH="1">
            <a:off x="4932040" y="6309320"/>
            <a:ext cx="106705" cy="144016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 стрелкой 68"/>
          <p:cNvCxnSpPr/>
          <p:nvPr/>
        </p:nvCxnSpPr>
        <p:spPr>
          <a:xfrm flipH="1">
            <a:off x="7812360" y="6225454"/>
            <a:ext cx="233639" cy="16773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 стрелкой 72"/>
          <p:cNvCxnSpPr/>
          <p:nvPr/>
        </p:nvCxnSpPr>
        <p:spPr>
          <a:xfrm>
            <a:off x="6660232" y="4869160"/>
            <a:ext cx="72008" cy="151216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 стрелкой 74"/>
          <p:cNvCxnSpPr>
            <a:stCxn id="17" idx="2"/>
          </p:cNvCxnSpPr>
          <p:nvPr/>
        </p:nvCxnSpPr>
        <p:spPr>
          <a:xfrm flipH="1">
            <a:off x="5436096" y="5472749"/>
            <a:ext cx="134571" cy="31534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я со стрелкой 76"/>
          <p:cNvCxnSpPr/>
          <p:nvPr/>
        </p:nvCxnSpPr>
        <p:spPr>
          <a:xfrm>
            <a:off x="6374595" y="5517232"/>
            <a:ext cx="680906" cy="27085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Прямая со стрелкой 78"/>
          <p:cNvCxnSpPr/>
          <p:nvPr/>
        </p:nvCxnSpPr>
        <p:spPr>
          <a:xfrm>
            <a:off x="5904923" y="3447788"/>
            <a:ext cx="323261" cy="522729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Прямая со стрелкой 80"/>
          <p:cNvCxnSpPr/>
          <p:nvPr/>
        </p:nvCxnSpPr>
        <p:spPr>
          <a:xfrm flipV="1">
            <a:off x="6516216" y="3568293"/>
            <a:ext cx="360040" cy="469277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Прямая со стрелкой 82"/>
          <p:cNvCxnSpPr/>
          <p:nvPr/>
        </p:nvCxnSpPr>
        <p:spPr>
          <a:xfrm>
            <a:off x="6990365" y="4869160"/>
            <a:ext cx="65136" cy="783501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Прямая со стрелкой 84"/>
          <p:cNvCxnSpPr/>
          <p:nvPr/>
        </p:nvCxnSpPr>
        <p:spPr>
          <a:xfrm>
            <a:off x="8604448" y="3970517"/>
            <a:ext cx="144016" cy="181757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Прямая со стрелкой 86"/>
          <p:cNvCxnSpPr>
            <a:stCxn id="9" idx="3"/>
          </p:cNvCxnSpPr>
          <p:nvPr/>
        </p:nvCxnSpPr>
        <p:spPr>
          <a:xfrm>
            <a:off x="6156176" y="3072125"/>
            <a:ext cx="720080" cy="34203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Прямоугольник 88"/>
          <p:cNvSpPr/>
          <p:nvPr/>
        </p:nvSpPr>
        <p:spPr>
          <a:xfrm>
            <a:off x="1133618" y="42055"/>
            <a:ext cx="71827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1F497D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Структура и органы управления образовательной организацией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4761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83114" cy="6851354"/>
          </a:xfr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25D4C6-4D56-8B02-64FF-4475C2741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502" y="-189723"/>
            <a:ext cx="8229600" cy="1143000"/>
          </a:xfrm>
        </p:spPr>
        <p:txBody>
          <a:bodyPr>
            <a:normAutofit/>
          </a:bodyPr>
          <a:lstStyle/>
          <a:p>
            <a:r>
              <a:rPr lang="ru-RU" sz="1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Педагогический совет </a:t>
            </a:r>
            <a:r>
              <a:rPr lang="ru-RU" sz="1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ДОУ</a:t>
            </a:r>
            <a:br>
              <a:rPr lang="ru-RU" sz="1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8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2069" y="464693"/>
            <a:ext cx="4500139" cy="25088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631220" y="4129908"/>
            <a:ext cx="3506084" cy="242140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7194" y="4437112"/>
            <a:ext cx="4672208" cy="214921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80774" y="464693"/>
            <a:ext cx="4456530" cy="25088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896727" y="2492896"/>
            <a:ext cx="3426188" cy="23042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57354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28FB3B-C1DA-1D49-8326-77C981190E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sz="1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9050" y="-188914"/>
            <a:ext cx="9182100" cy="7046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727647" y="332656"/>
            <a:ext cx="57888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1F497D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Предметно-пространственная </a:t>
            </a:r>
            <a:r>
              <a:rPr lang="ru-RU" b="1" dirty="0">
                <a:solidFill>
                  <a:srgbClr val="1F497D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среда территории ДОУ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897" y="836712"/>
            <a:ext cx="3648405" cy="2736304"/>
          </a:xfr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43158" y="836712"/>
            <a:ext cx="5076056" cy="257379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528" y="3762418"/>
            <a:ext cx="3491880" cy="261891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3157" y="3645024"/>
            <a:ext cx="4864539" cy="273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282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9050" y="-188914"/>
            <a:ext cx="9182100" cy="7046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288461-4806-CBEB-0D6D-A9DE7EEF2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60337"/>
            <a:ext cx="8229600" cy="1143000"/>
          </a:xfrm>
        </p:spPr>
        <p:txBody>
          <a:bodyPr>
            <a:normAutofit/>
          </a:bodyPr>
          <a:lstStyle/>
          <a:p>
            <a:r>
              <a:rPr lang="ru-RU" sz="1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Развивающая предметно-пространственная </a:t>
            </a:r>
            <a:r>
              <a:rPr lang="ru-RU" sz="1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среда ДОУ</a:t>
            </a:r>
            <a:endParaRPr lang="ru-RU" sz="18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528" y="1052736"/>
            <a:ext cx="4968177" cy="2282256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6136" y="1109220"/>
            <a:ext cx="2957500" cy="238078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3645024"/>
            <a:ext cx="3635896" cy="272692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9952" y="3672026"/>
            <a:ext cx="4799858" cy="2699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590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671F5C-0CA9-F6FB-DB8F-73E24DA93C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9050" y="-150814"/>
            <a:ext cx="9182100" cy="7008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F726FB-AAB3-A798-2C2D-D7F6990550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60337"/>
            <a:ext cx="8229600" cy="1143000"/>
          </a:xfrm>
        </p:spPr>
        <p:txBody>
          <a:bodyPr>
            <a:normAutofit/>
          </a:bodyPr>
          <a:lstStyle/>
          <a:p>
            <a:r>
              <a:rPr lang="ru-RU" sz="1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Развивающая предметно-пространственная </a:t>
            </a:r>
            <a:r>
              <a:rPr lang="ru-RU" sz="1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среда ДОУ</a:t>
            </a:r>
            <a:endParaRPr lang="ru-RU" sz="18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08104" y="3898935"/>
            <a:ext cx="3143709" cy="235778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3914" y="1124744"/>
            <a:ext cx="3915378" cy="2554172"/>
          </a:xfrm>
          <a:prstGeom prst="rect">
            <a:avLst/>
          </a:prstGeom>
        </p:spPr>
      </p:pic>
      <p:pic>
        <p:nvPicPr>
          <p:cNvPr id="3074" name="Picture 2" descr="F:\23 февраля\4e1eb7b9-d3ab-4163-b9b7-6b5b06e200d4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3898935"/>
            <a:ext cx="5125289" cy="2357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05830" y="1124744"/>
            <a:ext cx="4342983" cy="2554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727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671F5C-0CA9-F6FB-DB8F-73E24DA93C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9050" y="-150814"/>
            <a:ext cx="9182100" cy="7008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F726FB-AAB3-A798-2C2D-D7F6990550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60337"/>
            <a:ext cx="8229600" cy="1143000"/>
          </a:xfrm>
        </p:spPr>
        <p:txBody>
          <a:bodyPr>
            <a:normAutofit/>
          </a:bodyPr>
          <a:lstStyle/>
          <a:p>
            <a:r>
              <a:rPr lang="ru-RU" sz="1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Развивающая предметно-пространственная среда ДОУ</a:t>
            </a:r>
            <a:br>
              <a:rPr lang="ru-RU" sz="1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«Национальные островки культур мира»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1475" y="1340073"/>
            <a:ext cx="4816475" cy="27059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1475" y="4186375"/>
            <a:ext cx="4445000" cy="2493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24128" y="1340073"/>
            <a:ext cx="2957513" cy="5254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238817" y="3601229"/>
            <a:ext cx="9124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Япония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635896" y="6225459"/>
            <a:ext cx="10591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Дагестан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876256" y="6090990"/>
            <a:ext cx="16284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Русские (СССР)</a:t>
            </a:r>
          </a:p>
        </p:txBody>
      </p:sp>
    </p:spTree>
    <p:extLst>
      <p:ext uri="{BB962C8B-B14F-4D97-AF65-F5344CB8AC3E}">
        <p14:creationId xmlns:p14="http://schemas.microsoft.com/office/powerpoint/2010/main" val="972760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9050" y="-131764"/>
            <a:ext cx="9182100" cy="698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DA8B6C-9276-1623-639C-832FDE5D3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1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itchFamily="18" charset="0"/>
              </a:rPr>
              <a:t>Образовательная практика:</a:t>
            </a:r>
            <a:br>
              <a:rPr lang="ru-RU" sz="1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itchFamily="18" charset="0"/>
              </a:rPr>
              <a:t>«Повышение роли семьи в воспитании дошкольников в духе патриотизма с использованием регионального компонента» </a:t>
            </a:r>
            <a:br>
              <a:rPr lang="ru-RU" sz="1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itchFamily="18" charset="0"/>
              </a:rPr>
            </a:br>
            <a:endParaRPr lang="ru-RU" sz="1800" b="1" dirty="0">
              <a:solidFill>
                <a:schemeClr val="tx2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05" y="1340768"/>
            <a:ext cx="4464495" cy="2511278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4048" y="1196752"/>
            <a:ext cx="3563888" cy="267291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4013684"/>
            <a:ext cx="4211960" cy="236922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0" y="3963728"/>
            <a:ext cx="4389579" cy="2469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666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9050" y="-131764"/>
            <a:ext cx="9182100" cy="698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DA8B6C-9276-1623-639C-832FDE5D3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1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itchFamily="18" charset="0"/>
              </a:rPr>
              <a:t>Образовательная практика:</a:t>
            </a:r>
            <a:br>
              <a:rPr lang="ru-RU" sz="1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itchFamily="18" charset="0"/>
              </a:rPr>
              <a:t>«Повышение роли семьи в воспитании дошкольников в духе патриотизма с использованием регионального компонента» </a:t>
            </a:r>
            <a:br>
              <a:rPr lang="ru-RU" sz="1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itchFamily="18" charset="0"/>
              </a:rPr>
            </a:br>
            <a:endParaRPr lang="ru-RU" sz="1800" b="1" dirty="0">
              <a:solidFill>
                <a:schemeClr val="tx2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25308" y="1268760"/>
            <a:ext cx="3562656" cy="237626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9157" y="3807935"/>
            <a:ext cx="4742884" cy="266787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37434" y="3861047"/>
            <a:ext cx="3923674" cy="2614761"/>
          </a:xfrm>
          <a:prstGeom prst="rect">
            <a:avLst/>
          </a:prstGeom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9135" y="1513537"/>
            <a:ext cx="4572000" cy="2103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44294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9050" y="-131764"/>
            <a:ext cx="9182100" cy="698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DA8B6C-9276-1623-639C-832FDE5D3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1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itchFamily="18" charset="0"/>
              </a:rPr>
              <a:t>Образовательная практика:</a:t>
            </a:r>
            <a:br>
              <a:rPr lang="ru-RU" sz="1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itchFamily="18" charset="0"/>
              </a:rPr>
              <a:t>«Повышение роли семьи в воспитании дошкольников в духе патриотизма с использованием регионального компонента» </a:t>
            </a:r>
            <a:br>
              <a:rPr lang="ru-RU" sz="1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itchFamily="18" charset="0"/>
              </a:rPr>
            </a:br>
            <a:endParaRPr lang="ru-RU" sz="1800" b="1" dirty="0">
              <a:solidFill>
                <a:schemeClr val="tx2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835" y="1285650"/>
            <a:ext cx="4426165" cy="2489718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32276" y="3926030"/>
            <a:ext cx="4585309" cy="257923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3528" y="3932643"/>
            <a:ext cx="4032448" cy="268084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45585" y="1229048"/>
            <a:ext cx="4272000" cy="240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850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9050" y="-131764"/>
            <a:ext cx="9182100" cy="698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DA8B6C-9276-1623-639C-832FDE5D3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1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itchFamily="18" charset="0"/>
              </a:rPr>
              <a:t>Образовательная практика:</a:t>
            </a:r>
            <a:br>
              <a:rPr lang="ru-RU" sz="1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itchFamily="18" charset="0"/>
              </a:rPr>
              <a:t>«Повышение роли семьи в воспитании дошкольников в духе патриотизма с использованием регионального компонента» </a:t>
            </a:r>
            <a:br>
              <a:rPr lang="ru-RU" sz="1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itchFamily="18" charset="0"/>
              </a:rPr>
            </a:br>
            <a:endParaRPr lang="ru-RU" sz="1800" b="1" dirty="0">
              <a:solidFill>
                <a:schemeClr val="tx2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401" y="1263073"/>
            <a:ext cx="4402599" cy="2476462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9963" y="1268759"/>
            <a:ext cx="4392488" cy="247077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19963" y="4005064"/>
            <a:ext cx="4377080" cy="25717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9513" y="3857680"/>
            <a:ext cx="4392488" cy="2753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243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9050" y="-131764"/>
            <a:ext cx="9182100" cy="698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DA8B6C-9276-1623-639C-832FDE5D3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1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itchFamily="18" charset="0"/>
              </a:rPr>
              <a:t>Образовательная практика:</a:t>
            </a:r>
            <a:br>
              <a:rPr lang="ru-RU" sz="1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itchFamily="18" charset="0"/>
              </a:rPr>
              <a:t>«Повышение роли семьи в воспитании дошкольников в духе патриотизма с использованием регионального компонента» </a:t>
            </a:r>
            <a:br>
              <a:rPr lang="ru-RU" sz="1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itchFamily="18" charset="0"/>
              </a:rPr>
            </a:br>
            <a:endParaRPr lang="ru-RU" sz="1800" b="1" dirty="0">
              <a:solidFill>
                <a:schemeClr val="tx2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29404" y="1340768"/>
            <a:ext cx="4279766" cy="256789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04" y="1340768"/>
            <a:ext cx="4572000" cy="257175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282" y="4005064"/>
            <a:ext cx="4572000" cy="25717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8024" y="4005064"/>
            <a:ext cx="4187957" cy="2534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286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9050" y="-131764"/>
            <a:ext cx="9182100" cy="698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DA8B6C-9276-1623-639C-832FDE5D3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1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itchFamily="18" charset="0"/>
              </a:rPr>
              <a:t>Образовательная практика:</a:t>
            </a:r>
            <a:br>
              <a:rPr lang="ru-RU" sz="1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itchFamily="18" charset="0"/>
              </a:rPr>
              <a:t>«Повышение роли семьи в воспитании дошкольников в духе патриотизма с использованием регионального компонента» </a:t>
            </a:r>
            <a:r>
              <a:rPr lang="ru-RU" sz="1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itchFamily="18" charset="0"/>
              </a:rPr>
              <a:t>(виртуальное гостевание)</a:t>
            </a:r>
            <a:r>
              <a:rPr lang="ru-RU" sz="1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itchFamily="18" charset="0"/>
              </a:rPr>
              <a:t/>
            </a:r>
            <a:br>
              <a:rPr lang="ru-RU" sz="1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itchFamily="18" charset="0"/>
              </a:rPr>
            </a:br>
            <a:endParaRPr lang="ru-RU" sz="1800" b="1" dirty="0">
              <a:solidFill>
                <a:schemeClr val="tx2"/>
              </a:solidFill>
            </a:endParaRPr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5841" y="1299525"/>
            <a:ext cx="7452317" cy="55892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6491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52536" y="0"/>
            <a:ext cx="9505416" cy="7100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68C907-9258-82CB-6403-BE7966AFB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358" y="116632"/>
            <a:ext cx="8229600" cy="490066"/>
          </a:xfrm>
        </p:spPr>
        <p:txBody>
          <a:bodyPr>
            <a:normAutofit/>
          </a:bodyPr>
          <a:lstStyle/>
          <a:p>
            <a:r>
              <a:rPr lang="ru-RU" sz="1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Профессиональные достижения </a:t>
            </a:r>
            <a:endParaRPr lang="ru-RU" sz="18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23728" y="3942175"/>
            <a:ext cx="2102624" cy="297214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2122" y="3732770"/>
            <a:ext cx="2304256" cy="325887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831443"/>
            <a:ext cx="2102460" cy="306153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15816" y="614796"/>
            <a:ext cx="2144381" cy="3032768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217518"/>
            <a:ext cx="2485534" cy="3515255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5931573" y="121741"/>
            <a:ext cx="2501902" cy="3536547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3874" y="3590295"/>
            <a:ext cx="2406261" cy="3401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382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52536" y="0"/>
            <a:ext cx="9505416" cy="7100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68C907-9258-82CB-6403-BE7966AFB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634082"/>
          </a:xfrm>
        </p:spPr>
        <p:txBody>
          <a:bodyPr>
            <a:normAutofit/>
          </a:bodyPr>
          <a:lstStyle/>
          <a:p>
            <a:r>
              <a:rPr lang="ru-RU" sz="1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Профессиональные достижения </a:t>
            </a:r>
            <a:endParaRPr lang="ru-RU" sz="1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2065" y="692695"/>
            <a:ext cx="3851920" cy="304290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83968" y="699075"/>
            <a:ext cx="2152680" cy="304290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536" y="3861046"/>
            <a:ext cx="3093819" cy="313695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52772" y="3861046"/>
            <a:ext cx="4191687" cy="314376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6192180" y="969672"/>
            <a:ext cx="3168352" cy="237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337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8299" y="1600200"/>
            <a:ext cx="6787401" cy="4525963"/>
          </a:xfrm>
        </p:spPr>
      </p:pic>
      <p:pic>
        <p:nvPicPr>
          <p:cNvPr id="10" name="Объект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63170" y="0"/>
            <a:ext cx="10258806" cy="684076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866573" y="260648"/>
            <a:ext cx="31845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1F497D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Достижения воспитанников 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-496289" y="1167862"/>
            <a:ext cx="3200400" cy="212463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4583" y="3959225"/>
            <a:ext cx="2034953" cy="285077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9536" y="629980"/>
            <a:ext cx="3701563" cy="278002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71800" y="3494639"/>
            <a:ext cx="2413694" cy="325973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45502" y="3937696"/>
            <a:ext cx="3911868" cy="237361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11367" y="235042"/>
            <a:ext cx="2532633" cy="3561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932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6C453C-5C2B-9E92-0483-ADD62A220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 fontScale="90000"/>
          </a:bodyPr>
          <a:lstStyle/>
          <a:p>
            <a:pPr algn="just"/>
            <a:r>
              <a:rPr lang="ru-RU" dirty="0"/>
              <a:t>    </a:t>
            </a:r>
          </a:p>
        </p:txBody>
      </p:sp>
      <p:pic>
        <p:nvPicPr>
          <p:cNvPr id="10" name="Объект 9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184"/>
            <a:ext cx="9245853" cy="6858000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B241846-0935-DEC3-95C6-CBE24E58AD40}"/>
              </a:ext>
            </a:extLst>
          </p:cNvPr>
          <p:cNvSpPr txBox="1"/>
          <p:nvPr/>
        </p:nvSpPr>
        <p:spPr>
          <a:xfrm>
            <a:off x="2267744" y="189021"/>
            <a:ext cx="5155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Воспитательно- образовательная </a:t>
            </a:r>
            <a:r>
              <a:rPr lang="ru-RU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</a:t>
            </a:r>
            <a:endParaRPr lang="ru-RU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568" y="714363"/>
            <a:ext cx="3975780" cy="2981835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528" y="3879050"/>
            <a:ext cx="3816424" cy="2862318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4048" y="743871"/>
            <a:ext cx="3936437" cy="2952328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37979" y="3879050"/>
            <a:ext cx="4718469" cy="2862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09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6C453C-5C2B-9E92-0483-ADD62A220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 fontScale="90000"/>
          </a:bodyPr>
          <a:lstStyle/>
          <a:p>
            <a:pPr algn="just"/>
            <a:r>
              <a:rPr lang="ru-RU" dirty="0"/>
              <a:t>    </a:t>
            </a:r>
          </a:p>
        </p:txBody>
      </p:sp>
      <p:pic>
        <p:nvPicPr>
          <p:cNvPr id="10" name="Объект 9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9245853" cy="6858000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B241846-0935-DEC3-95C6-CBE24E58AD40}"/>
              </a:ext>
            </a:extLst>
          </p:cNvPr>
          <p:cNvSpPr txBox="1"/>
          <p:nvPr/>
        </p:nvSpPr>
        <p:spPr>
          <a:xfrm>
            <a:off x="2267744" y="189021"/>
            <a:ext cx="5155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Воспитательно- образовательная </a:t>
            </a:r>
            <a:r>
              <a:rPr lang="ru-RU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</a:t>
            </a:r>
            <a:endParaRPr lang="ru-RU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0736" y="761360"/>
            <a:ext cx="5642677" cy="259563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3692" y="3772734"/>
            <a:ext cx="5000592" cy="253516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43227" y="761360"/>
            <a:ext cx="3100773" cy="260778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27664" y="3772734"/>
            <a:ext cx="3616335" cy="2819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298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6C453C-5C2B-9E92-0483-ADD62A220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 fontScale="90000"/>
          </a:bodyPr>
          <a:lstStyle/>
          <a:p>
            <a:pPr algn="just"/>
            <a:r>
              <a:rPr lang="ru-RU" dirty="0"/>
              <a:t>    </a:t>
            </a:r>
          </a:p>
        </p:txBody>
      </p:sp>
      <p:pic>
        <p:nvPicPr>
          <p:cNvPr id="10" name="Объект 9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9245853" cy="6858000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B241846-0935-DEC3-95C6-CBE24E58AD40}"/>
              </a:ext>
            </a:extLst>
          </p:cNvPr>
          <p:cNvSpPr txBox="1"/>
          <p:nvPr/>
        </p:nvSpPr>
        <p:spPr>
          <a:xfrm>
            <a:off x="2267744" y="189021"/>
            <a:ext cx="5155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Воспитательно- образовательная </a:t>
            </a:r>
            <a:r>
              <a:rPr lang="ru-RU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</a:t>
            </a:r>
            <a:endParaRPr lang="ru-RU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83558" y="581345"/>
            <a:ext cx="4171655" cy="2719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3558" y="3717033"/>
            <a:ext cx="5312964" cy="298854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74932" y="575284"/>
            <a:ext cx="4314790" cy="272570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87616" y="3543266"/>
            <a:ext cx="3456384" cy="3162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382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3150</TotalTime>
  <Words>284</Words>
  <Application>Microsoft Office PowerPoint</Application>
  <PresentationFormat>Экран (4:3)</PresentationFormat>
  <Paragraphs>54</Paragraphs>
  <Slides>19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3" baseType="lpstr">
      <vt:lpstr>Arial</vt:lpstr>
      <vt:lpstr>Calibri</vt:lpstr>
      <vt:lpstr>Times New Roman</vt:lpstr>
      <vt:lpstr>Тема Office</vt:lpstr>
      <vt:lpstr>Муниципальное бюджетное дошкольное образовательное учреждение детский сад № 7 «Жемчужинка»  Егорлыкский район</vt:lpstr>
      <vt:lpstr>Презентация PowerPoint</vt:lpstr>
      <vt:lpstr>Педагогический совет ДОУ </vt:lpstr>
      <vt:lpstr>Презентация PowerPoint</vt:lpstr>
      <vt:lpstr>Развивающая предметно-пространственная среда ДОУ</vt:lpstr>
      <vt:lpstr>Развивающая предметно-пространственная среда ДОУ</vt:lpstr>
      <vt:lpstr>Развивающая предметно-пространственная среда ДОУ «Национальные островки культур мира»</vt:lpstr>
      <vt:lpstr>Образовательная практика: «Повышение роли семьи в воспитании дошкольников в духе патриотизма с использованием регионального компонента»  </vt:lpstr>
      <vt:lpstr>Образовательная практика: «Повышение роли семьи в воспитании дошкольников в духе патриотизма с использованием регионального компонента»  </vt:lpstr>
      <vt:lpstr>Образовательная практика: «Повышение роли семьи в воспитании дошкольников в духе патриотизма с использованием регионального компонента»  </vt:lpstr>
      <vt:lpstr>Образовательная практика: «Повышение роли семьи в воспитании дошкольников в духе патриотизма с использованием регионального компонента»  </vt:lpstr>
      <vt:lpstr>Образовательная практика: «Повышение роли семьи в воспитании дошкольников в духе патриотизма с использованием регионального компонента»  </vt:lpstr>
      <vt:lpstr>Образовательная практика: «Повышение роли семьи в воспитании дошкольников в духе патриотизма с использованием регионального компонента»  (виртуальное гостевание) </vt:lpstr>
      <vt:lpstr>Профессиональные достижения </vt:lpstr>
      <vt:lpstr>Профессиональные достижения </vt:lpstr>
      <vt:lpstr>Презентация PowerPoint</vt:lpstr>
      <vt:lpstr>    </vt:lpstr>
      <vt:lpstr>    </vt:lpstr>
      <vt:lpstr> 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бюджетное дошкольное учреждение  города Ростова-на-Дону  «Детский сад № 121»</dc:title>
  <dc:creator>biondy</dc:creator>
  <cp:lastModifiedBy>User</cp:lastModifiedBy>
  <cp:revision>237</cp:revision>
  <dcterms:created xsi:type="dcterms:W3CDTF">2018-05-17T11:17:51Z</dcterms:created>
  <dcterms:modified xsi:type="dcterms:W3CDTF">2026-09-30T17:04:58Z</dcterms:modified>
</cp:coreProperties>
</file>