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60" r:id="rId8"/>
    <p:sldId id="258" r:id="rId9"/>
    <p:sldId id="281" r:id="rId10"/>
    <p:sldId id="259" r:id="rId11"/>
    <p:sldId id="265" r:id="rId12"/>
    <p:sldId id="267" r:id="rId13"/>
    <p:sldId id="268" r:id="rId14"/>
    <p:sldId id="269" r:id="rId15"/>
    <p:sldId id="270" r:id="rId16"/>
    <p:sldId id="272" r:id="rId17"/>
    <p:sldId id="273" r:id="rId18"/>
    <p:sldId id="276" r:id="rId19"/>
    <p:sldId id="278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6.xml.rels><?xml version="1.0" encoding="UTF-8" standalone="yes"?>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7.xml.rels><?xml version="1.0" encoding="UTF-8" standalone="yes"?>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8.xml.rels><?xml version="1.0" encoding="UTF-8" standalone="yes"?>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9.xml.rels><?xml version="1.0" encoding="UTF-8" standalone="yes"?>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0133" y="404664"/>
            <a:ext cx="6643734" cy="584775"/>
          </a:xfrm>
          <a:prstGeom prst="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детский сад № 7 «</a:t>
            </a:r>
            <a:r>
              <a:rPr lang="ru-RU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Жемчужинка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7" y="1857364"/>
            <a:ext cx="6786611" cy="92333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Тема:«Организация исследовательской и экспериментальной 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деятельности в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Дошкольном образовательном учреждении»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4000504"/>
            <a:ext cx="1928826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Подготовил 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Павленко Т.М.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332656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Федеральный государственный образовательный стандарт направлен на решение </a:t>
            </a:r>
            <a:r>
              <a:rPr lang="ru-RU" sz="2000" b="1" dirty="0" smtClean="0">
                <a:solidFill>
                  <a:srgbClr val="FF0000"/>
                </a:solidFill>
              </a:rPr>
              <a:t>следующих  задач</a:t>
            </a:r>
            <a:r>
              <a:rPr lang="ru-RU" sz="20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124744"/>
            <a:ext cx="75608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    Познавательные: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/>
              <a:t>расширение и систематизация элементарных естественнонаучных и</a:t>
            </a:r>
          </a:p>
          <a:p>
            <a:r>
              <a:rPr lang="ru-RU" sz="1600" b="1" smtClean="0"/>
              <a:t>      и </a:t>
            </a:r>
            <a:r>
              <a:rPr lang="ru-RU" sz="1600" b="1" dirty="0" smtClean="0"/>
              <a:t>экологических представлений детей.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/>
              <a:t>ф</a:t>
            </a:r>
            <a:r>
              <a:rPr lang="ru-RU" sz="1600" b="1" dirty="0" smtClean="0"/>
              <a:t>ормирование навыков постановки элементарных опытов и умения делать выводы на основе полученных результатов.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505" y="2636912"/>
            <a:ext cx="603613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      Развивающие: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/>
              <a:t>р</a:t>
            </a:r>
            <a:r>
              <a:rPr lang="ru-RU" sz="1600" b="1" dirty="0" smtClean="0"/>
              <a:t>азвивать стремление к </a:t>
            </a:r>
            <a:r>
              <a:rPr lang="ru-RU" sz="1600" b="1" dirty="0" err="1" smtClean="0"/>
              <a:t>поисково</a:t>
            </a:r>
            <a:r>
              <a:rPr lang="ru-RU" sz="1600" b="1" dirty="0" smtClean="0"/>
              <a:t> – познавательной деятельности.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/>
              <a:t>с</a:t>
            </a:r>
            <a:r>
              <a:rPr lang="ru-RU" sz="1600" b="1" dirty="0" smtClean="0"/>
              <a:t>пособствовать овладению приемами практического взаимодействия с окружающими предметами.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/>
              <a:t>р</a:t>
            </a:r>
            <a:r>
              <a:rPr lang="ru-RU" sz="1600" b="1" dirty="0" smtClean="0"/>
              <a:t>азвивать мыслительную активность, умение наблюдать, анализировать, делать выводы.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/>
              <a:t>с</a:t>
            </a:r>
            <a:r>
              <a:rPr lang="ru-RU" sz="1600" b="1" dirty="0" smtClean="0"/>
              <a:t>оздание предпосылок формирования практических и умственных действий.</a:t>
            </a:r>
          </a:p>
          <a:p>
            <a:r>
              <a:rPr lang="ru-RU" sz="1600" b="1" dirty="0"/>
              <a:t/>
            </a:r>
            <a:r>
              <a:rPr lang="ru-RU" sz="1600" b="1" dirty="0" smtClean="0"/>
              <a:t/>
            </a:r>
          </a:p>
          <a:p>
            <a:r>
              <a:rPr lang="ru-RU" sz="1600" b="1" smtClean="0"/>
              <a:t>      Воспитательные</a:t>
            </a:r>
            <a:r>
              <a:rPr lang="ru-RU" sz="1600" b="1" dirty="0" smtClean="0"/>
              <a:t>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/>
              <a:t>в</a:t>
            </a:r>
            <a:r>
              <a:rPr lang="ru-RU" sz="1600" b="1" dirty="0" smtClean="0"/>
              <a:t>оспитывать интерес к познанию окружающего мира.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/>
              <a:t>с</a:t>
            </a:r>
            <a:r>
              <a:rPr lang="ru-RU" sz="1600" b="1" dirty="0" smtClean="0"/>
              <a:t>тимулировать желание детей экспериментировать.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/>
              <a:t>ф</a:t>
            </a:r>
            <a:r>
              <a:rPr lang="ru-RU" sz="1600" b="1" dirty="0" smtClean="0"/>
              <a:t>ормировать коммуникативные навыки.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  <p:pic>
        <p:nvPicPr>
          <p:cNvPr id="7" name="Рисунок 6" descr="C:\Users\User\Desktop\4 ОПЫТЫ\IMG_366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5715008" y="2571744"/>
            <a:ext cx="2981325" cy="2405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764704"/>
            <a:ext cx="7292673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Для исследовательской деятельности в подготовительной группе «</a:t>
            </a:r>
            <a:r>
              <a:rPr lang="ru-RU" b="1" dirty="0" err="1" smtClean="0"/>
              <a:t>Дельфинчики</a:t>
            </a:r>
            <a:r>
              <a:rPr lang="ru-RU" b="1" dirty="0" smtClean="0"/>
              <a:t>»  создана мини лаборатория</a:t>
            </a:r>
          </a:p>
          <a:p>
            <a:pPr algn="ctr"/>
            <a:r>
              <a:rPr lang="ru-RU" b="1" dirty="0" smtClean="0"/>
              <a:t>«Мир вокруг нас».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489" y="378619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 descr="C:\Users\User\Desktop\4 ОПЫТЫ\IMG_3665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285720" y="3929066"/>
            <a:ext cx="3857652" cy="264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C:\Users\User\Desktop\4 ОПЫТЫ\IMG_3666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4214810" y="1785926"/>
            <a:ext cx="3613778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906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332656"/>
            <a:ext cx="6786610" cy="34778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Проведение экспериментов должно стать нормой жизни,</a:t>
            </a:r>
          </a:p>
          <a:p>
            <a:pPr algn="ctr"/>
            <a:r>
              <a:rPr lang="ru-RU" sz="2000" b="1" dirty="0" smtClean="0"/>
              <a:t> их надо рассматривать не как развлечения, а как путь ознакомления детей с окружающим миром и наиболее эффективным способом развития мыслительных процессов. Эксперименты позволяют объединить все виды деятельности и все стороны воспитания, развивают наблюдательность и пытливость ума, развивают стремление к познанию мира, все познавательные способности, умение изобретать, использовать не стандартные решения в трудных ситуациях, создавать творческую личность.</a:t>
            </a:r>
            <a:endParaRPr lang="ru-RU" sz="2000" b="1" dirty="0"/>
          </a:p>
        </p:txBody>
      </p:sp>
      <p:pic>
        <p:nvPicPr>
          <p:cNvPr id="5" name="Рисунок 4" descr="C:\Users\User\Desktop\4 ОПЫТЫ\IMG_3673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1285852" y="4071942"/>
            <a:ext cx="3429024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906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3933056"/>
            <a:ext cx="3744416" cy="2308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/>
            <a:r>
              <a:rPr lang="ru-RU" b="1" dirty="0" smtClean="0"/>
              <a:t>- Это все эксперименты!</a:t>
            </a:r>
          </a:p>
          <a:p>
            <a:pPr algn="ctr"/>
            <a:r>
              <a:rPr lang="ru-RU" b="1" dirty="0"/>
              <a:t>И</a:t>
            </a:r>
            <a:r>
              <a:rPr lang="ru-RU" b="1" dirty="0" smtClean="0"/>
              <a:t>нтересные моменты!</a:t>
            </a:r>
          </a:p>
          <a:p>
            <a:pPr algn="ctr"/>
            <a:r>
              <a:rPr lang="ru-RU" b="1" dirty="0" smtClean="0"/>
              <a:t>Все, все, все хотим узнать!</a:t>
            </a:r>
          </a:p>
          <a:p>
            <a:pPr algn="ctr"/>
            <a:r>
              <a:rPr lang="ru-RU" b="1" dirty="0" smtClean="0"/>
              <a:t>Нужно все зарисовать!</a:t>
            </a:r>
          </a:p>
          <a:p>
            <a:pPr algn="ctr"/>
            <a:r>
              <a:rPr lang="ru-RU" b="1" dirty="0" smtClean="0"/>
              <a:t>Как наш опыт получился,</a:t>
            </a:r>
          </a:p>
          <a:p>
            <a:pPr algn="ctr"/>
            <a:r>
              <a:rPr lang="ru-RU" b="1" dirty="0" smtClean="0"/>
              <a:t>Сколько времени он длился, </a:t>
            </a:r>
          </a:p>
          <a:p>
            <a:pPr algn="ctr"/>
            <a:r>
              <a:rPr lang="ru-RU" b="1" dirty="0" smtClean="0"/>
              <a:t>Удивляемся всему:</a:t>
            </a:r>
          </a:p>
          <a:p>
            <a:pPr algn="ctr"/>
            <a:r>
              <a:rPr lang="ru-RU" b="1" dirty="0" smtClean="0"/>
              <a:t>Как? Зачем? И почему?</a:t>
            </a:r>
            <a:endParaRPr lang="ru-RU" b="1" dirty="0"/>
          </a:p>
        </p:txBody>
      </p:sp>
      <p:pic>
        <p:nvPicPr>
          <p:cNvPr id="6" name="Рисунок 5" descr="C:\Users\User\Desktop\ПРОЕК чудеса от ЭСПЕРИМЕНОШКИ\ОПЫТЫ 2\IMG_289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2786049" y="357165"/>
            <a:ext cx="4719897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906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980728"/>
            <a:ext cx="7604564" cy="144655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lvl="1" algn="ctr"/>
            <a:r>
              <a:rPr lang="ru-RU" sz="8800" b="1" dirty="0" smtClean="0">
                <a:solidFill>
                  <a:srgbClr val="FF0000"/>
                </a:solidFill>
              </a:rPr>
              <a:t>Наши опыты,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1687" y="2276872"/>
            <a:ext cx="7088646" cy="144655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Эксперименты</a:t>
            </a:r>
            <a:r>
              <a:rPr lang="ru-RU" sz="8800" b="1" dirty="0" smtClean="0">
                <a:solidFill>
                  <a:srgbClr val="FF0000"/>
                </a:solidFill>
              </a:rPr>
              <a:t>,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7511" y="3789871"/>
            <a:ext cx="6861282" cy="144655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Наблюдения.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-5578"/>
            <a:ext cx="9151437" cy="6863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26064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Воздух легче воды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C:\Users\User\Desktop\ПРОЕК чудеса от ЭСПЕРИМЕНОШКИ\ОПЫТЫ 2\IMG_290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285720" y="1214422"/>
            <a:ext cx="4071966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:\Users\User\Desktop\ПРОЕК чудеса от ЭСПЕРИМЕНОШКИ\ОПЫТЫ 2\IMG_2904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4572000" y="2786058"/>
            <a:ext cx="3840201" cy="2533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906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504" y="260648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Почему гаснет свеча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C:\Users\User\Desktop\ОПЫТЫ 2\IMG_289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285720" y="1785926"/>
            <a:ext cx="3714776" cy="3364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C:\Users\User\Desktop\ОПЫТЫ 2\IMG_289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4214810" y="2928934"/>
            <a:ext cx="4467225" cy="3461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42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504" y="40466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Ловим воздух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C:\Users\User\Desktop\опыты\IMG_281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071546"/>
            <a:ext cx="4000496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:\Users\User\Desktop\опыты\IMG_281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4286248" y="2428868"/>
            <a:ext cx="4029070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42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504" y="476672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Могут ли передвигаться предметы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C:\Users\User\Desktop\4 ОПЫТЫ\IMG_3669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357158" y="3000372"/>
            <a:ext cx="3643338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:\Users\User\Desktop\4 ОПЫТЫ\IMG_3671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4143372" y="1214422"/>
            <a:ext cx="3786214" cy="3165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42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504" y="18864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Очистить воду через фильтр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C:\Users\User\Desktop\ПРОЕК чудеса от ЭСПЕРИМЕНОШКИ\ОПЫТЫ 3\761dd24b-05ea-476a-9f9f-ee590e43a8ba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857232"/>
            <a:ext cx="3906839" cy="2983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:\Users\User\Desktop\ПРОЕК чудеса от ЭСПЕРИМЕНОШКИ\ОПЫТЫ 3\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3071810"/>
            <a:ext cx="3714776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42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28992" y="114298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/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548682"/>
            <a:ext cx="2952328" cy="36933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altLang="ru-RU" b="1" i="1" dirty="0">
                <a:solidFill>
                  <a:srgbClr val="FF0000"/>
                </a:solidFill>
              </a:rPr>
              <a:t>"Умейте открыть перед ребёнком в окружающем мире что-то одно, но открыть так, чтобы кусочек жизни заиграл перед детьми всеми красками радуги. Оставляйте всегда что-то недосказанное, чтобы ребёнку захотелось ещё и ещё раз возвратиться к тому, что он узнал".</a:t>
            </a:r>
            <a:r>
              <a:rPr lang="ru-RU" altLang="ru-RU" b="1" dirty="0">
                <a:solidFill>
                  <a:srgbClr val="FF0000"/>
                </a:solidFill>
              </a:rPr>
              <a:t/>
            </a:r>
            <a:r>
              <a:rPr lang="ru-RU" altLang="ru-RU" dirty="0">
                <a:solidFill>
                  <a:srgbClr val="FF0000"/>
                </a:solidFill>
              </a:rPr>
              <a:t/>
            </a:r>
            <a:r>
              <a:rPr lang="ru-RU" altLang="ru-RU" b="1" dirty="0"/>
              <a:t>Сухомлинский В.А.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48681"/>
            <a:ext cx="2889440" cy="507831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altLang="ru-RU" b="1" i="1" dirty="0">
                <a:solidFill>
                  <a:srgbClr val="7030A0"/>
                </a:solidFill>
              </a:rPr>
              <a:t>Экспериментирование </a:t>
            </a:r>
            <a:r>
              <a:rPr lang="ru-RU" altLang="ru-RU" b="1" i="1" dirty="0">
                <a:solidFill>
                  <a:srgbClr val="002060"/>
                </a:solidFill>
              </a:rPr>
              <a:t>– эффективный метод познания закономерностей и явлений окружающего мира. Детское экспериментирование имеет огромный развивающий потенциал. Главное его достоинство заключается в том, что оно дает детям реальные представления о различных сторонах изучаемого объекта, о его взаимоотношениях с другими объектами и средой обитания</a:t>
            </a:r>
            <a:r>
              <a:rPr lang="ru-RU" altLang="ru-RU" b="1" dirty="0">
                <a:solidFill>
                  <a:srgbClr val="002060"/>
                </a:solidFill>
              </a:rPr>
              <a:t>.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30404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692696"/>
            <a:ext cx="78488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5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28992" y="114298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/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11987"/>
            <a:ext cx="6336704" cy="526297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Эксперимент</a:t>
            </a:r>
            <a:r>
              <a:rPr lang="ru-RU" sz="2800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Arial" pitchFamily="34" charset="0"/>
              </a:rPr>
              <a:t> (от лат. </a:t>
            </a:r>
            <a:r>
              <a:rPr lang="ru-RU" sz="2800" b="1" dirty="0" err="1" smtClean="0">
                <a:solidFill>
                  <a:srgbClr val="002060"/>
                </a:solidFill>
                <a:latin typeface="+mj-lt"/>
                <a:ea typeface="Times New Roman" pitchFamily="18" charset="0"/>
                <a:cs typeface="Arial" pitchFamily="34" charset="0"/>
              </a:rPr>
              <a:t>experimentum</a:t>
            </a:r>
            <a:r>
              <a:rPr lang="ru-RU" sz="2800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Arial" pitchFamily="34" charset="0"/>
              </a:rPr>
              <a:t> - опыт, проба) один из основных методов познания, при помощи которого в контролируемых и управляемых условиях исследуются явления природы или общества.  Любой опыт, любая попытка, проба осуществить что-либо  каким - либо способом.  Любой эксперимент предполагает проведение практических действий с целью проверки и сравнения.</a:t>
            </a:r>
            <a:endParaRPr lang="ru-RU" sz="2800" b="1" dirty="0">
              <a:latin typeface="+mj-lt"/>
            </a:endParaRPr>
          </a:p>
        </p:txBody>
      </p:sp>
      <p:pic>
        <p:nvPicPr>
          <p:cNvPr id="7" name="Рисунок 6" descr="C:\Users\User\Desktop\4 ОПЫТЫ\IMG_368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6143636" y="3838575"/>
            <a:ext cx="2525094" cy="3019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404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28992" y="114298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/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6632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 i="1" dirty="0">
                <a:solidFill>
                  <a:srgbClr val="FF0000"/>
                </a:solidFill>
              </a:rPr>
              <a:t>Цели экспериментирования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824519"/>
            <a:ext cx="5184576" cy="53553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b="1" dirty="0" smtClean="0">
                <a:solidFill>
                  <a:srgbClr val="002060"/>
                </a:solidFill>
              </a:rPr>
              <a:t>Поддерживать </a:t>
            </a:r>
            <a:r>
              <a:rPr lang="ru-RU" altLang="ru-RU" b="1" dirty="0">
                <a:solidFill>
                  <a:srgbClr val="002060"/>
                </a:solidFill>
              </a:rPr>
              <a:t>интерес дошкольников к окружающей среде, удовлетворять детскую любознательность.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b="1" dirty="0" smtClean="0">
                <a:solidFill>
                  <a:srgbClr val="002060"/>
                </a:solidFill>
              </a:rPr>
              <a:t>Развивать  </a:t>
            </a:r>
            <a:r>
              <a:rPr lang="ru-RU" altLang="ru-RU" b="1" dirty="0">
                <a:solidFill>
                  <a:srgbClr val="002060"/>
                </a:solidFill>
              </a:rPr>
              <a:t>у детей познавательные способности (анализ, синтез, классификация, сравнение, обобщение);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b="1" dirty="0" smtClean="0">
                <a:solidFill>
                  <a:srgbClr val="002060"/>
                </a:solidFill>
              </a:rPr>
              <a:t>Развивать </a:t>
            </a:r>
            <a:r>
              <a:rPr lang="ru-RU" altLang="ru-RU" b="1" dirty="0">
                <a:solidFill>
                  <a:srgbClr val="002060"/>
                </a:solidFill>
              </a:rPr>
              <a:t>мышление, речь – суждение в процессе познавательно – исследовательской деятельности: в выдвижении предположений, отборе способов проверки, достижении результата, их интерпретации и применении в деятельности.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b="1" dirty="0">
                <a:solidFill>
                  <a:srgbClr val="002060"/>
                </a:solidFill>
              </a:rPr>
              <a:t>В</a:t>
            </a:r>
            <a:r>
              <a:rPr lang="ru-RU" altLang="ru-RU" b="1" dirty="0" smtClean="0">
                <a:solidFill>
                  <a:srgbClr val="002060"/>
                </a:solidFill>
              </a:rPr>
              <a:t>оспитывать </a:t>
            </a:r>
            <a:r>
              <a:rPr lang="ru-RU" altLang="ru-RU" b="1" dirty="0">
                <a:solidFill>
                  <a:srgbClr val="002060"/>
                </a:solidFill>
              </a:rPr>
              <a:t>стремление сохранять и оберегать природный мир, видеть его красоту, следовать доступным экологическим правилам в деятельности и поведении.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b="1" dirty="0" smtClean="0">
                <a:solidFill>
                  <a:srgbClr val="002060"/>
                </a:solidFill>
              </a:rPr>
              <a:t>Формировать </a:t>
            </a:r>
            <a:r>
              <a:rPr lang="ru-RU" altLang="ru-RU" b="1" dirty="0">
                <a:solidFill>
                  <a:srgbClr val="002060"/>
                </a:solidFill>
              </a:rPr>
              <a:t>опыт выполнения правил техники безопасности при проведении опытов и экспериментов.</a:t>
            </a:r>
          </a:p>
        </p:txBody>
      </p:sp>
      <p:pic>
        <p:nvPicPr>
          <p:cNvPr id="7" name="Рисунок 6" descr="C:\Users\User\Desktop\4 ОПЫТЫ\IMG_367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5643570" y="1714488"/>
            <a:ext cx="3155158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404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-5578"/>
            <a:ext cx="9151437" cy="68635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28992" y="114298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/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76969" y="3244334"/>
            <a:ext cx="2855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/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6633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Структура детского экспериментирования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980728"/>
            <a:ext cx="4824536" cy="37856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Meiryo UI" pitchFamily="34" charset="-128"/>
                <a:cs typeface="Meiryo UI" pitchFamily="34" charset="-128"/>
              </a:rPr>
              <a:t>Выделение и постановка проблемы (выбор темы исследования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Meiryo UI" pitchFamily="34" charset="-128"/>
                <a:cs typeface="Meiryo UI" pitchFamily="34" charset="-128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ea typeface="Meiryo UI" pitchFamily="34" charset="-128"/>
                <a:cs typeface="Meiryo UI" pitchFamily="34" charset="-128"/>
              </a:rPr>
              <a:t>Выдвижение гипотезы;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ea typeface="Meiryo UI" pitchFamily="34" charset="-128"/>
                <a:cs typeface="Meiryo UI" pitchFamily="34" charset="-128"/>
              </a:rPr>
              <a:t>Поиск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Meiryo UI" pitchFamily="34" charset="-128"/>
                <a:cs typeface="Meiryo UI" pitchFamily="34" charset="-128"/>
              </a:rPr>
              <a:t>и предложение возможных вариантов решения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Meiryo UI" pitchFamily="34" charset="-128"/>
                <a:cs typeface="Meiryo UI" pitchFamily="34" charset="-128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ea typeface="Meiryo UI" pitchFamily="34" charset="-128"/>
                <a:cs typeface="Meiryo UI" pitchFamily="34" charset="-128"/>
              </a:rPr>
              <a:t/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Meiryo UI" pitchFamily="34" charset="-128"/>
                <a:cs typeface="Meiryo UI" pitchFamily="34" charset="-128"/>
              </a:rPr>
              <a:t>Сбор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Meiryo UI" pitchFamily="34" charset="-128"/>
                <a:cs typeface="Meiryo UI" pitchFamily="34" charset="-128"/>
              </a:rPr>
              <a:t>материала;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ea typeface="Meiryo UI" pitchFamily="34" charset="-128"/>
                <a:cs typeface="Meiryo UI" pitchFamily="34" charset="-128"/>
              </a:rPr>
              <a:t>Обобщение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Meiryo UI" pitchFamily="34" charset="-128"/>
                <a:cs typeface="Meiryo UI" pitchFamily="34" charset="-128"/>
              </a:rPr>
              <a:t>полученных данных.</a:t>
            </a:r>
          </a:p>
        </p:txBody>
      </p:sp>
      <p:pic>
        <p:nvPicPr>
          <p:cNvPr id="8" name="Рисунок 7" descr="C:\Users\User\Desktop\4 ОПЫТЫ\IMG_3683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5786446" y="2428868"/>
            <a:ext cx="2447925" cy="30205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404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-5578"/>
            <a:ext cx="9151437" cy="686357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57158" y="4000504"/>
            <a:ext cx="5143536" cy="203132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Реализуя общеобразовательную программу «От рождения до школы» Н. 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изучая новинки методической литературы, наблюдая за детьми, я обратила внимание на эффективное и доступное средство интеллектуального развития детей – </a:t>
            </a:r>
            <a:r>
              <a:rPr lang="ru-RU" b="1" i="1" dirty="0" smtClean="0">
                <a:solidFill>
                  <a:srgbClr val="002060"/>
                </a:solidFill>
              </a:rPr>
              <a:t>экспериментирование.</a:t>
            </a:r>
          </a:p>
          <a:p>
            <a:endParaRPr lang="ru-RU" dirty="0"/>
          </a:p>
        </p:txBody>
      </p:sp>
      <p:pic>
        <p:nvPicPr>
          <p:cNvPr id="14" name="Рисунок 13" descr="C:\Users\User\Desktop\ПРОЕК чудеса от ЭСПЕРИМЕНОШКИ\ОПЫТЫ 1\IMG_280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3571868" y="571480"/>
            <a:ext cx="4786346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:\Users\User\Desktop\4 ОПЫТЫ\IMG_3686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428596" y="285728"/>
            <a:ext cx="2373377" cy="3019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28992" y="114298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/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14291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Исследовательская деятельность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1" name="Рисунок 10" descr="C:\Users\User\Desktop\ПРОЕК чудеса от ЭСПЕРИМЕНОШКИ\ОПЫТЫ 1\IMG_281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4357686" y="1000108"/>
            <a:ext cx="3898363" cy="3152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C:\Users\User\Desktop\ПРОЕК чудеса от ЭСПЕРИМЕНОШКИ\ОПЫТЫ 1\IMG_2811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286124"/>
            <a:ext cx="4219575" cy="3390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:\Users\User\Desktop\4 ОПЫТЫ\IMG_3684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1214414" y="714356"/>
            <a:ext cx="235745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31640" y="50131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92696"/>
            <a:ext cx="7272808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Итак, экспериментальная деятельность, наряду с игровой, является ведущей деятельностью дошкольника – это эффективное и доступное средство интеллектуального развития дошкольника.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988840"/>
            <a:ext cx="5184576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Все это заложено в основном документе, которым руководствуются дошкольники - это федеральный государственный образовательный  стандарт дошкольного образования. </a:t>
            </a:r>
          </a:p>
        </p:txBody>
      </p:sp>
      <p:pic>
        <p:nvPicPr>
          <p:cNvPr id="10" name="Рисунок 9" descr="C:\Users\User\Desktop\ПРОЕК чудеса от ЭСПЕРИМЕНОШКИ\ОПЫТЫ 1\IMG_2815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785786" y="3357562"/>
            <a:ext cx="3714776" cy="3286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:\Users\User\Desktop\4 ОПЫТЫ\IMG_368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5643570" y="1785926"/>
            <a:ext cx="2571750" cy="3343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9667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332656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857232"/>
            <a:ext cx="4143404" cy="507831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Содержание образовательной  области познавательное развитие. </a:t>
            </a:r>
          </a:p>
          <a:p>
            <a:r>
              <a:rPr lang="ru-RU" b="1" dirty="0"/>
              <a:t>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</a:t>
            </a:r>
            <a:r>
              <a:rPr lang="ru-RU" b="1" dirty="0" smtClean="0"/>
              <a:t>активности. </a:t>
            </a:r>
            <a:endParaRPr lang="ru-RU" b="1" dirty="0"/>
          </a:p>
          <a:p>
            <a:r>
              <a:rPr lang="ru-RU" b="1" dirty="0"/>
              <a:t>  Содержание указанной  образовательной  области  зависит от возрастных и индивидуальных особенностей детей, реализуется  в различных видах деятельности , одной из которых  является  - познавательно-исследовательская (исследования объектов окружающего мира </a:t>
            </a:r>
            <a:r>
              <a:rPr lang="ru-RU" b="1" dirty="0" smtClean="0"/>
              <a:t>и экспериментирования </a:t>
            </a:r>
            <a:r>
              <a:rPr lang="ru-RU" b="1" dirty="0"/>
              <a:t>с ними).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332656"/>
            <a:ext cx="833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Образовательная область: «Познавательное развитие»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1" name="Рисунок 10" descr="C:\Users\User\Desktop\4 ОПЫТЫ\IMG_368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4786314" y="857232"/>
            <a:ext cx="2505075" cy="3386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358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724</Words>
  <Application>Microsoft Office PowerPoint</Application>
  <PresentationFormat>Экран (4:3)</PresentationFormat>
  <Paragraphs>75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Meiryo UI</vt:lpstr>
      <vt:lpstr>Times New Roman</vt:lpstr>
      <vt:lpstr>Wingdings</vt:lpstr>
      <vt:lpstr>Тема Office</vt:lpstr>
      <vt:lpstr/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93</cp:revision>
  <dcterms:created xsi:type="dcterms:W3CDTF">2017-08-14T17:31:42Z</dcterms:created>
  <dcterms:modified xsi:type="dcterms:W3CDTF">2021-12-02T16:22:31Z</dcterms:modified>
</cp:coreProperties>
</file>