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7" r:id="rId3"/>
    <p:sldId id="268" r:id="rId4"/>
    <p:sldId id="271" r:id="rId5"/>
    <p:sldId id="272" r:id="rId6"/>
    <p:sldId id="274" r:id="rId7"/>
    <p:sldId id="275" r:id="rId8"/>
    <p:sldId id="276" r:id="rId9"/>
    <p:sldId id="300" r:id="rId10"/>
    <p:sldId id="278" r:id="rId11"/>
    <p:sldId id="297" r:id="rId12"/>
    <p:sldId id="279" r:id="rId13"/>
    <p:sldId id="280" r:id="rId14"/>
    <p:sldId id="281" r:id="rId15"/>
    <p:sldId id="301" r:id="rId16"/>
    <p:sldId id="277" r:id="rId17"/>
    <p:sldId id="302" r:id="rId18"/>
    <p:sldId id="303" r:id="rId19"/>
    <p:sldId id="273" r:id="rId20"/>
    <p:sldId id="269" r:id="rId21"/>
    <p:sldId id="270" r:id="rId22"/>
    <p:sldId id="282" r:id="rId23"/>
    <p:sldId id="283" r:id="rId24"/>
    <p:sldId id="284" r:id="rId25"/>
    <p:sldId id="285" r:id="rId26"/>
    <p:sldId id="286" r:id="rId27"/>
    <p:sldId id="265" r:id="rId28"/>
    <p:sldId id="287" r:id="rId29"/>
    <p:sldId id="288" r:id="rId30"/>
    <p:sldId id="289" r:id="rId31"/>
    <p:sldId id="290" r:id="rId32"/>
    <p:sldId id="291" r:id="rId33"/>
    <p:sldId id="292" r:id="rId34"/>
    <p:sldId id="266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106" d="100"/>
          <a:sy n="106" d="100"/>
        </p:scale>
        <p:origin x="177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B91D8A9-AF62-43F0-A810-4EA16F783BE8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737BD7D-5A2C-41DA-A001-8D77F7E8C0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244E84C8-17CA-4C11-B871-D0DFEE910315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4747F03-9D9A-44E9-BF1D-4C5A6251E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1CB9B9B-AFA8-47A6-A437-BFD09FE9170F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4FC1D66-F646-4249-BC62-15576C67F5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B76DD9C-530F-43B6-AF70-AD1A26BA41DC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5E5BB3F-65D9-482E-A52F-CD9FA868C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AA16763-6FF4-4EF7-9B87-C6A18A188B36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64F4EDF-3998-4628-A651-45A8B5BC38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68B29ED-BD86-4D18-8C79-BBC5C98B7F25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A5C98DCE-5E5E-43D7-8633-D506A8F5C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7F15AF6E-0999-401F-B3CC-652414D9F25D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DD98A00-C998-4CC2-9820-E913345CE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67138DE-0C29-4C5E-A4AA-B988945954F4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4AD7B626-0E8D-4AE3-A49D-270FE7E16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A8F1949-7983-4B5C-8097-4D8939AAC91D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4391500-BA0A-478A-BC12-EC659480A9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54C98CEC-4B7D-4083-BBB4-714D568169C1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0D1B8F2-B2FC-42FA-B181-B36A1DD04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F742530-E254-415C-8B1D-34510955FDE3}" type="datetimeFigureOut">
              <a:rPr lang="ru-RU"/>
              <a:pPr>
                <a:defRPr/>
              </a:pPr>
              <a:t>30.11.2023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1503E47-5583-4393-9161-84CA00178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5%D0%B7%D1%8E%D0%BC%D0%B5" TargetMode="External"/><Relationship Id="rId3" Type="http://schemas.openxmlformats.org/officeDocument/2006/relationships/hyperlink" Target="http://ru.wikipedia.org/wiki/%D0%9C%D0%B5%D1%81%D1%82%D0%BE%D0%B8%D0%BC%D0%B5%D0%BD%D0%B8%D0%B5" TargetMode="External"/><Relationship Id="rId7" Type="http://schemas.openxmlformats.org/officeDocument/2006/relationships/hyperlink" Target="http://ru.wikipedia.org/wiki/%D0%94%D0%B5%D0%B5%D0%BF%D1%80%D0%B8%D1%87%D0%B0%D1%81%D1%82%D0%B8%D0%B5" TargetMode="External"/><Relationship Id="rId2" Type="http://schemas.openxmlformats.org/officeDocument/2006/relationships/hyperlink" Target="http://ru.wikipedia.org/wiki/%D0%98%D0%BC%D1%8F_%D1%81%D1%83%D1%89%D0%B5%D1%81%D1%82%D0%B2%D0%B8%D1%82%D0%B5%D0%BB%D1%8C%D0%BD%D0%BE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3%D0%BB%D0%B0%D0%B3%D0%BE%D0%BB" TargetMode="External"/><Relationship Id="rId5" Type="http://schemas.openxmlformats.org/officeDocument/2006/relationships/hyperlink" Target="http://ru.wikipedia.org/wiki/%D0%9F%D1%80%D0%B8%D1%87%D0%B0%D1%81%D1%82%D0%B8%D0%B5_(%D0%BB%D0%B8%D0%BD%D0%B3%D0%B2%D0%B8%D1%81%D1%82%D0%B8%D0%BA%D0%B0)" TargetMode="External"/><Relationship Id="rId4" Type="http://schemas.openxmlformats.org/officeDocument/2006/relationships/hyperlink" Target="http://ru.wikipedia.org/wiki/%D0%98%D0%BC%D1%8F_%D0%BF%D1%80%D0%B8%D0%BB%D0%B0%D0%B3%D0%B0%D1%82%D0%B5%D0%BB%D1%8C%D0%BD%D0%BE%D0%B5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Группа 6"/>
          <p:cNvGrpSpPr>
            <a:grpSpLocks/>
          </p:cNvGrpSpPr>
          <p:nvPr/>
        </p:nvGrpSpPr>
        <p:grpSpPr bwMode="auto">
          <a:xfrm>
            <a:off x="2411413" y="1268413"/>
            <a:ext cx="5761037" cy="3929062"/>
            <a:chOff x="1115616" y="2146448"/>
            <a:chExt cx="7165477" cy="3120057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87991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66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115616" y="5021943"/>
              <a:ext cx="7165477" cy="2445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endParaRPr lang="ru-RU" sz="1400" dirty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13314" name="Прямоугольник 6"/>
          <p:cNvSpPr>
            <a:spLocks noChangeArrowheads="1"/>
          </p:cNvSpPr>
          <p:nvPr/>
        </p:nvSpPr>
        <p:spPr bwMode="auto">
          <a:xfrm>
            <a:off x="1692275" y="1196975"/>
            <a:ext cx="72009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/>
              <a:t>Инновационные, традиционные и нетрадиционные технологии  речевого развития дошкольников</a:t>
            </a:r>
            <a:r>
              <a:rPr lang="ru-RU" sz="3600"/>
              <a:t> </a:t>
            </a:r>
          </a:p>
        </p:txBody>
      </p:sp>
      <p:sp>
        <p:nvSpPr>
          <p:cNvPr id="13315" name="Прямоугольник 7"/>
          <p:cNvSpPr>
            <a:spLocks noChangeArrowheads="1"/>
          </p:cNvSpPr>
          <p:nvPr/>
        </p:nvSpPr>
        <p:spPr bwMode="auto">
          <a:xfrm>
            <a:off x="5508625" y="4581525"/>
            <a:ext cx="27352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Segoe Script" pitchFamily="34" charset="0"/>
              </a:rPr>
              <a:t>Воспитатель:  </a:t>
            </a:r>
          </a:p>
          <a:p>
            <a:r>
              <a:rPr lang="ru-RU" b="1">
                <a:latin typeface="Segoe Script" pitchFamily="34" charset="0"/>
              </a:rPr>
              <a:t> </a:t>
            </a:r>
          </a:p>
          <a:p>
            <a:r>
              <a:rPr lang="ru-RU" b="1">
                <a:latin typeface="Segoe Script" pitchFamily="34" charset="0"/>
              </a:rPr>
              <a:t>Шиян Н.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 bwMode="auto">
          <a:xfrm>
            <a:off x="457200" y="5229225"/>
            <a:ext cx="46038" cy="8969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pic>
        <p:nvPicPr>
          <p:cNvPr id="22530" name="Рисунок 4" descr="пересказ рассказа с помощью мнемотех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981075"/>
            <a:ext cx="6913563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1331913" y="476250"/>
            <a:ext cx="720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CF2E2E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Пересказ рассказа «Здравствуй, зимушка – зима!»</a:t>
            </a:r>
            <a:endParaRPr lang="ru-RU">
              <a:latin typeface="Segoe UI" pitchFamily="34" charset="0"/>
              <a:ea typeface="Times New Roman" pitchFamily="18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3" descr="Схема № 2"/>
          <p:cNvPicPr>
            <a:picLocks noChangeAspect="1" noChangeArrowheads="1"/>
          </p:cNvPicPr>
          <p:nvPr/>
        </p:nvPicPr>
        <p:blipFill>
          <a:blip r:embed="rId2"/>
          <a:srcRect b="26"/>
          <a:stretch>
            <a:fillRect/>
          </a:stretch>
        </p:blipFill>
        <p:spPr bwMode="auto">
          <a:xfrm>
            <a:off x="1547813" y="1412875"/>
            <a:ext cx="7124700" cy="45339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23554" name="Прямоугольник 4"/>
          <p:cNvSpPr>
            <a:spLocks noChangeArrowheads="1"/>
          </p:cNvSpPr>
          <p:nvPr/>
        </p:nvSpPr>
        <p:spPr bwMode="auto">
          <a:xfrm>
            <a:off x="3132138" y="836613"/>
            <a:ext cx="3905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Схема описания и сравнения посуды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813" y="404813"/>
            <a:ext cx="705643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Предметно-схематические модели Т.А.Ткаченко</a:t>
            </a:r>
            <a:endParaRPr lang="ru-RU" sz="2000" kern="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Прямоугольник 3"/>
          <p:cNvSpPr>
            <a:spLocks noChangeArrowheads="1"/>
          </p:cNvSpPr>
          <p:nvPr/>
        </p:nvSpPr>
        <p:spPr bwMode="auto">
          <a:xfrm>
            <a:off x="3563938" y="620713"/>
            <a:ext cx="223996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alt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Методика коллаж</a:t>
            </a:r>
            <a:endParaRPr lang="ru-RU" b="1">
              <a:solidFill>
                <a:srgbClr val="C00000"/>
              </a:solidFill>
              <a:latin typeface="Segoe UI" pitchFamily="34" charset="0"/>
              <a:ea typeface="Calibri" pitchFamily="34" charset="0"/>
              <a:cs typeface="Segoe UI" pitchFamily="34" charset="0"/>
            </a:endParaRPr>
          </a:p>
        </p:txBody>
      </p:sp>
      <p:sp>
        <p:nvSpPr>
          <p:cNvPr id="24578" name="Прямоугольник 4"/>
          <p:cNvSpPr>
            <a:spLocks noChangeArrowheads="1"/>
          </p:cNvSpPr>
          <p:nvPr/>
        </p:nvSpPr>
        <p:spPr bwMode="auto">
          <a:xfrm>
            <a:off x="1547813" y="1125538"/>
            <a:ext cx="7127875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>
                <a:solidFill>
                  <a:srgbClr val="002060"/>
                </a:solidFill>
                <a:latin typeface="Segoe UI" pitchFamily="34" charset="0"/>
                <a:ea typeface="Calibri" pitchFamily="34" charset="0"/>
                <a:cs typeface="Segoe UI" pitchFamily="34" charset="0"/>
              </a:rPr>
              <a:t>    Коллаж - это учебное пособие, лист картона (плотная бумага или фланелеграф), на который наклеиваются или накладываются (рисуются) различные картинки, буквы, геометрические фигуры, цифры. Кажущийся беспорядок наложенных на картон картинок и составляет суть коллажа. Это обучающее пособие несет в себе разные задачи. Это и развитие памяти, расширение словарного запаса, образного восприятия и т.д. Данное пособие используется на всех видах занятий. Ребенок учиться связывать все картинки коллажа, составляет сюжеты. Коллажи широко используются в практической работе с детьми. С их помощью у ребенка формируются экологические представления, расширяется словарный запас; развиваются связная речь, зрительная память и логическое мыш­ление.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4" descr="55d17716ac205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8538" y="1989138"/>
            <a:ext cx="5792787" cy="390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Прямоугольник 4"/>
          <p:cNvSpPr>
            <a:spLocks noChangeArrowheads="1"/>
          </p:cNvSpPr>
          <p:nvPr/>
        </p:nvSpPr>
        <p:spPr bwMode="auto">
          <a:xfrm>
            <a:off x="1619250" y="620713"/>
            <a:ext cx="6553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>
                <a:solidFill>
                  <a:srgbClr val="002060"/>
                </a:solidFill>
                <a:latin typeface="Segoe UI" pitchFamily="34" charset="0"/>
                <a:ea typeface="Calibri" pitchFamily="34" charset="0"/>
                <a:cs typeface="Segoe UI" pitchFamily="34" charset="0"/>
              </a:rPr>
              <a:t>Главная задача коллажа - соединить все картинки, буквы, цифры... между собой. Таким образом, происходит отработка сюжетного метода запоминания.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476375" y="981075"/>
            <a:ext cx="6696075" cy="40624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sz="24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Синквейн -  игровая технология, </a:t>
            </a:r>
          </a:p>
          <a:p>
            <a:pPr indent="449263" algn="ctr"/>
            <a:r>
              <a:rPr lang="ru-RU" sz="24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как средство успешной коррекции и развития речи дошкольников.</a:t>
            </a:r>
          </a:p>
          <a:p>
            <a:pPr indent="449263" algn="ctr"/>
            <a:endParaRPr lang="ru-RU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  <a:p>
            <a:pPr indent="449263" algn="ctr" eaLnBrk="0" hangingPunct="0"/>
            <a:r>
              <a:rPr lang="ru-RU" sz="240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Слово  «синквейн»  происходит </a:t>
            </a:r>
          </a:p>
          <a:p>
            <a:pPr indent="449263" algn="ctr" eaLnBrk="0" hangingPunct="0"/>
            <a:r>
              <a:rPr lang="ru-RU" sz="240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от французского слова «пять» и означает «стихотворение, состоящее из пяти строк».</a:t>
            </a:r>
          </a:p>
          <a:p>
            <a:pPr indent="449263" algn="ctr" eaLnBrk="0" hangingPunct="0"/>
            <a:endParaRPr lang="ru-RU" sz="2400">
              <a:latin typeface="Segoe UI" pitchFamily="34" charset="0"/>
              <a:cs typeface="Segoe UI" pitchFamily="34" charset="0"/>
            </a:endParaRPr>
          </a:p>
          <a:p>
            <a:pPr indent="449263" algn="ctr" eaLnBrk="0" hangingPunct="0"/>
            <a:r>
              <a:rPr lang="ru-RU" sz="24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Синквейн – это  стихотворение, </a:t>
            </a:r>
          </a:p>
          <a:p>
            <a:pPr indent="449263" algn="ctr" eaLnBrk="0" hangingPunct="0"/>
            <a:r>
              <a:rPr lang="ru-RU" sz="24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написанное в соответствии </a:t>
            </a:r>
          </a:p>
          <a:p>
            <a:pPr indent="449263" algn="ctr" eaLnBrk="0" hangingPunct="0"/>
            <a:r>
              <a:rPr lang="ru-RU" sz="24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 определёнными правилами.</a:t>
            </a:r>
            <a:endParaRPr lang="ru-RU" sz="24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2275" y="476250"/>
            <a:ext cx="6983413" cy="4857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1 строка </a:t>
            </a:r>
            <a:r>
              <a:rPr lang="ru-RU" altLang="ru-RU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-  тема - называется одним словом,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обычно 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  <a:hlinkClick r:id="rId2" tooltip="Имя существительное"/>
              </a:rPr>
              <a:t>существительное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 или 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  <a:hlinkClick r:id="rId3" tooltip="Местоимение"/>
              </a:rPr>
              <a:t>местоимение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),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которое обозначает объект или предмет, о котором пойдет речь.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2 строка </a:t>
            </a:r>
            <a:r>
              <a:rPr lang="ru-RU" altLang="ru-RU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-  это описание темы - в двух словах,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чаще всего 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  <a:hlinkClick r:id="rId4" tooltip="Имя прилагательное"/>
              </a:rPr>
              <a:t>прилагательные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 или 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  <a:hlinkClick r:id="rId5" tooltip="Причастие (лингвистика)"/>
              </a:rPr>
              <a:t>причастия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), 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они дают </a:t>
            </a:r>
            <a:r>
              <a:rPr lang="ru-RU" i="1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описание признаков и свойств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 выбранного в </a:t>
            </a:r>
            <a:r>
              <a:rPr lang="ru-RU" kern="0" dirty="0" err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синквейне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предмета или объекта.</a:t>
            </a:r>
          </a:p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3 строка</a:t>
            </a:r>
            <a:r>
              <a:rPr lang="ru-RU" altLang="ru-RU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– это действия - в трёх словах,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  <a:hlinkClick r:id="rId6" tooltip="Глагол"/>
              </a:rPr>
              <a:t> глаголами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 или 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  <a:hlinkClick r:id="rId7" tooltip="Деепричастие"/>
              </a:rPr>
              <a:t>деепричастиями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,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описывающими </a:t>
            </a:r>
            <a:r>
              <a:rPr lang="ru-RU" i="1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характерные действия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 объекта.</a:t>
            </a:r>
            <a:endParaRPr lang="ru-RU" altLang="ru-RU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4 строка</a:t>
            </a:r>
            <a:r>
              <a:rPr lang="ru-RU" altLang="ru-RU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– это  предложение из четырёх слов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выражающая </a:t>
            </a:r>
            <a:r>
              <a:rPr lang="ru-RU" i="1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личное отношение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 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автора </a:t>
            </a:r>
            <a:r>
              <a:rPr lang="ru-RU" kern="0" dirty="0" err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синквейна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к описываемому предмету или объекту</a:t>
            </a:r>
            <a:endParaRPr lang="ru-RU" altLang="ru-RU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5 строка</a:t>
            </a:r>
            <a:r>
              <a:rPr lang="ru-RU" altLang="ru-RU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- это одно слово,</a:t>
            </a:r>
            <a:r>
              <a:rPr lang="ru-RU" i="1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-</a:t>
            </a:r>
            <a:r>
              <a:rPr lang="ru-RU" i="1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  <a:hlinkClick r:id="rId8" tooltip="Резюме"/>
              </a:rPr>
              <a:t>резюме</a:t>
            </a:r>
            <a:r>
              <a:rPr lang="ru-RU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, 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характеризующее </a:t>
            </a:r>
            <a:r>
              <a:rPr lang="ru-RU" i="1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суть</a:t>
            </a:r>
            <a:r>
              <a:rPr lang="ru-RU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 предмета или объекта.</a:t>
            </a:r>
            <a:r>
              <a:rPr lang="ru-RU" alt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которое  выражает настроение.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Прямоугольник 3"/>
          <p:cNvSpPr>
            <a:spLocks noChangeArrowheads="1"/>
          </p:cNvSpPr>
          <p:nvPr/>
        </p:nvSpPr>
        <p:spPr bwMode="auto">
          <a:xfrm>
            <a:off x="1476375" y="4508500"/>
            <a:ext cx="705643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1.   Предмет (тема) – одно слово-существительное.</a:t>
            </a:r>
          </a:p>
          <a:p>
            <a:pPr algn="ctr">
              <a:tabLst>
                <a:tab pos="457200" algn="l"/>
              </a:tabLst>
            </a:pP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2.   Два прилагательных по теме.</a:t>
            </a:r>
          </a:p>
          <a:p>
            <a:pPr algn="ctr">
              <a:tabLst>
                <a:tab pos="457200" algn="l"/>
              </a:tabLst>
            </a:pP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3.   Три глагола по теме.</a:t>
            </a:r>
          </a:p>
          <a:p>
            <a:pPr algn="ctr">
              <a:tabLst>
                <a:tab pos="457200" algn="l"/>
              </a:tabLst>
            </a:pP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4.   Предложение по теме.</a:t>
            </a:r>
          </a:p>
          <a:p>
            <a:pPr algn="ctr">
              <a:tabLst>
                <a:tab pos="457200" algn="l"/>
              </a:tabLst>
            </a:pP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5.   Ассоциация по теме: одно слово-предмет.</a:t>
            </a:r>
          </a:p>
        </p:txBody>
      </p:sp>
      <p:sp>
        <p:nvSpPr>
          <p:cNvPr id="28674" name="Прямоугольник 4"/>
          <p:cNvSpPr>
            <a:spLocks noChangeArrowheads="1"/>
          </p:cNvSpPr>
          <p:nvPr/>
        </p:nvSpPr>
        <p:spPr bwMode="auto">
          <a:xfrm>
            <a:off x="2916238" y="476250"/>
            <a:ext cx="44545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Алгоритм составления синквейна</a:t>
            </a:r>
            <a:endParaRPr lang="ru-RU" sz="200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28675" name="Рисунок 4" descr="http://festival.1september.ru/articles/586446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981075"/>
            <a:ext cx="4319588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3"/>
          <p:cNvSpPr>
            <a:spLocks noChangeArrowheads="1"/>
          </p:cNvSpPr>
          <p:nvPr/>
        </p:nvSpPr>
        <p:spPr bwMode="auto">
          <a:xfrm>
            <a:off x="1692275" y="1125538"/>
            <a:ext cx="6767513" cy="485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      Его простота. Синквейн могут составить все.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В составлении синквейна каждый ребенок может реализовать свои интеллектуальные возможности.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Синквейн является игровым приемом.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Составление синквейна используется как заключительное задание по пройденному материалу.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Составление синквейна используется для проведения рефлексии, анализа и синтеза полученной информации.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Синквейн помогает пополнить словарный запас.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Синквейн учит краткому пересказу.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-    Синквейн помогает развить речь и мышление.</a:t>
            </a:r>
          </a:p>
        </p:txBody>
      </p:sp>
      <p:sp>
        <p:nvSpPr>
          <p:cNvPr id="29698" name="Прямоугольник 4"/>
          <p:cNvSpPr>
            <a:spLocks noChangeArrowheads="1"/>
          </p:cNvSpPr>
          <p:nvPr/>
        </p:nvSpPr>
        <p:spPr bwMode="auto">
          <a:xfrm>
            <a:off x="2195513" y="549275"/>
            <a:ext cx="568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ru-RU" alt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В чём же его эффективность и значимость?</a:t>
            </a:r>
            <a:endParaRPr lang="ru-RU" altLang="ru-RU" sz="200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050" y="1052513"/>
            <a:ext cx="6049963" cy="40941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Когда же начинать знакомство с этим приёмом?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В старшем дошкольном возрасте!</a:t>
            </a:r>
            <a:r>
              <a:rPr lang="ru-RU" altLang="ru-RU" sz="2000" u="sng" kern="0" dirty="0">
                <a:solidFill>
                  <a:srgbClr val="0099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sz="2000" u="sng" kern="0" dirty="0">
                <a:solidFill>
                  <a:srgbClr val="009900"/>
                </a:solidFill>
                <a:latin typeface="Segoe UI" pitchFamily="34" charset="0"/>
                <a:cs typeface="Segoe UI" pitchFamily="34" charset="0"/>
              </a:rPr>
            </a:br>
            <a:endParaRPr lang="ru-RU" altLang="ru-RU" sz="2000" u="sng" kern="0" dirty="0">
              <a:solidFill>
                <a:srgbClr val="009900"/>
              </a:solidFill>
              <a:latin typeface="Segoe UI" pitchFamily="34" charset="0"/>
              <a:cs typeface="Segoe U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u="sng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Целесообразно вначале предлагать детям для прослушивания готовые  </a:t>
            </a:r>
            <a:r>
              <a:rPr lang="ru-RU" altLang="ru-RU" sz="2000" b="1" u="sng" kern="0" dirty="0" err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синквейны</a:t>
            </a:r>
            <a:r>
              <a:rPr lang="ru-RU" altLang="ru-RU" sz="2000" b="1" u="sng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, например: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u="sng" kern="0" dirty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sz="2000" b="1" u="sng" kern="0" dirty="0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000" b="1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Осень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u="sng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sz="2000" u="sng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000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Солнечная, тёплая. </a:t>
            </a:r>
            <a:br>
              <a:rPr lang="ru-RU" altLang="ru-RU" sz="2000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000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Дарит, светится, радует. </a:t>
            </a:r>
            <a:br>
              <a:rPr lang="ru-RU" altLang="ru-RU" sz="2000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000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В парке осыпаются листья. </a:t>
            </a:r>
            <a:br>
              <a:rPr lang="ru-RU" altLang="ru-RU" sz="2000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000" kern="0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Золото, красота, счастье! </a:t>
            </a:r>
            <a:endParaRPr lang="ru-RU" sz="2000" kern="0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3"/>
          <p:cNvSpPr>
            <a:spLocks noChangeArrowheads="1"/>
          </p:cNvSpPr>
          <p:nvPr/>
        </p:nvSpPr>
        <p:spPr bwMode="auto">
          <a:xfrm>
            <a:off x="2843213" y="4221163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 eaLnBrk="0" hangingPunct="0"/>
            <a:r>
              <a:rPr lang="ru-RU" alt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1. Ежик</a:t>
            </a:r>
          </a:p>
          <a:p>
            <a:pPr marL="342900" indent="-342900" algn="ctr" eaLnBrk="0" hangingPunct="0"/>
            <a:r>
              <a:rPr lang="ru-RU" alt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2. Серый, колючий</a:t>
            </a:r>
          </a:p>
          <a:p>
            <a:pPr marL="342900" indent="-342900" algn="ctr" eaLnBrk="0" hangingPunct="0"/>
            <a:r>
              <a:rPr lang="ru-RU" alt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3. Фыркает, спит, сворачивается.</a:t>
            </a:r>
          </a:p>
          <a:p>
            <a:pPr marL="342900" indent="-342900" algn="ctr" eaLnBrk="0" hangingPunct="0"/>
            <a:r>
              <a:rPr lang="ru-RU" alt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4. Мне нравится маленький ежик.</a:t>
            </a:r>
          </a:p>
          <a:p>
            <a:pPr marL="342900" indent="-342900" algn="ctr" eaLnBrk="0" hangingPunct="0"/>
            <a:r>
              <a:rPr lang="ru-RU" alt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5. Лес.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79838" y="476250"/>
            <a:ext cx="273526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Пример   </a:t>
            </a:r>
            <a:r>
              <a:rPr lang="ru-RU" altLang="ru-RU" sz="2000" b="1" kern="0" dirty="0" err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синквейна</a:t>
            </a:r>
            <a:endParaRPr lang="ru-RU" sz="2000" kern="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2" descr="http://master.festival.1september.ru/articles/586446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24744"/>
            <a:ext cx="4824536" cy="28947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1763713" y="476250"/>
            <a:ext cx="6553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Актуальность  проблемы  речевого  развития</a:t>
            </a:r>
          </a:p>
        </p:txBody>
      </p:sp>
      <p:sp>
        <p:nvSpPr>
          <p:cNvPr id="14338" name="Прямоугольник 4"/>
          <p:cNvSpPr>
            <a:spLocks noChangeArrowheads="1"/>
          </p:cNvSpPr>
          <p:nvPr/>
        </p:nvSpPr>
        <p:spPr bwMode="auto">
          <a:xfrm>
            <a:off x="1403350" y="908050"/>
            <a:ext cx="7416800" cy="518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 Проблема речевого развития детей дошкольного возраста на сегодняшний день очень актуальна, т.к. процент дошкольников с различными речевыми нарушениями остается стабильно высоким.  </a:t>
            </a:r>
          </a:p>
          <a:p>
            <a:pPr>
              <a:lnSpc>
                <a:spcPct val="80000"/>
              </a:lnSpc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Овладение родным языком является одним из важных приобретений ребенка в дошкольном детстве.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В современном дошкольном образовании речь рассматривается как одна из основ воспитания и обучения детей.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Речь – это инструмент развития высших отделов психики.</a:t>
            </a:r>
          </a:p>
          <a:p>
            <a:pPr>
              <a:lnSpc>
                <a:spcPct val="80000"/>
              </a:lnSpc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С развитием речи связано формирование как личности в целом, так и во всех основных психических процессов.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Обучение дошкольников родному языку должно стать одной из главных задач в подготовке детей к школе.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Главной задачей развития связной речи ребёнка в дошкольном возрасте является совершенствование монологической речи.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  Все вышеназванные виды речевой деятельности актуальны при работе над развитием связной речи детей</a:t>
            </a:r>
            <a:endParaRPr lang="ru-RU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3"/>
          <p:cNvSpPr>
            <a:spLocks noChangeArrowheads="1"/>
          </p:cNvSpPr>
          <p:nvPr/>
        </p:nvSpPr>
        <p:spPr bwMode="auto">
          <a:xfrm>
            <a:off x="2843213" y="1196975"/>
            <a:ext cx="45720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1. ?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2. Cерый, колючий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3. Фыркает, спит, сворачивается.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4. Мне нравится этот зверек</a:t>
            </a:r>
          </a:p>
          <a:p>
            <a:pPr>
              <a:lnSpc>
                <a:spcPct val="150000"/>
              </a:lnSpc>
            </a:pPr>
            <a:r>
              <a:rPr lang="ru-RU" sz="20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5. Лес.</a:t>
            </a:r>
          </a:p>
        </p:txBody>
      </p:sp>
      <p:sp>
        <p:nvSpPr>
          <p:cNvPr id="32770" name="Прямоугольник 4"/>
          <p:cNvSpPr>
            <a:spLocks noChangeArrowheads="1"/>
          </p:cNvSpPr>
          <p:nvPr/>
        </p:nvSpPr>
        <p:spPr bwMode="auto">
          <a:xfrm>
            <a:off x="3419475" y="620713"/>
            <a:ext cx="29654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СИНКВЕЙН -ЗАГАДКА</a:t>
            </a:r>
            <a:endParaRPr lang="ru-RU" sz="200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2" descr="http://master.festival.1september.ru/articles/586446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789040"/>
            <a:ext cx="3384376" cy="20306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Прямоугольник 3"/>
          <p:cNvSpPr>
            <a:spLocks noChangeArrowheads="1"/>
          </p:cNvSpPr>
          <p:nvPr/>
        </p:nvSpPr>
        <p:spPr bwMode="auto">
          <a:xfrm>
            <a:off x="1908175" y="1557338"/>
            <a:ext cx="648017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i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 </a:t>
            </a:r>
            <a:r>
              <a:rPr lang="ru-RU" sz="20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Сказкотерапия - означает «лечение сказкой».   Сказки содействуют развитию речи детей, развивают навыки связной речи. Развивают способность детей отличать хорошее от плохого в сказке и жизни, умение делать нравственный выбор.  </a:t>
            </a:r>
          </a:p>
          <a:p>
            <a:pPr eaLnBrk="0" hangingPunct="0"/>
            <a:r>
              <a:rPr lang="ru-RU" sz="20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Сказки воспитывают послушание на основе любви и уважения к родителям и близким людям. Формируют такие качества как терпение, милосердие, умение уступать, помогать друг другу. </a:t>
            </a:r>
          </a:p>
        </p:txBody>
      </p:sp>
      <p:sp>
        <p:nvSpPr>
          <p:cNvPr id="33794" name="Прямоугольник 4"/>
          <p:cNvSpPr>
            <a:spLocks noChangeArrowheads="1"/>
          </p:cNvSpPr>
          <p:nvPr/>
        </p:nvSpPr>
        <p:spPr bwMode="auto">
          <a:xfrm>
            <a:off x="3708400" y="692150"/>
            <a:ext cx="2051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Сказкотерапия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3"/>
          <p:cNvSpPr>
            <a:spLocks noChangeArrowheads="1"/>
          </p:cNvSpPr>
          <p:nvPr/>
        </p:nvSpPr>
        <p:spPr bwMode="auto">
          <a:xfrm>
            <a:off x="1258888" y="404813"/>
            <a:ext cx="7634287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Дидактические сказки (от 3 – х до 6 лет)</a:t>
            </a:r>
          </a:p>
          <a:p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создаются педагогом для «упаковки» учебного материала. При этом абстрактные символы (цифры, буквы, звуки, арифметические действия и пр.) одушевляются, складывается сказочный образ мира, в котором они живут. Дидактические сказки могут раскрывать смысл и важность определённых знаний. В форме дидактических сказок «подаются» учебные задания.</a:t>
            </a:r>
          </a:p>
          <a:p>
            <a:endParaRPr lang="ru-RU" b="1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Художественные сказки </a:t>
            </a: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способствуют воспитанию нравственных  чувств: взаимопомощи, поддержки, сочувствия, долга, ответственности и др. </a:t>
            </a:r>
          </a:p>
          <a:p>
            <a:endParaRPr lang="ru-RU" b="1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Психологические сказки </a:t>
            </a: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способствуют преодолению страхов, обретению уверенности в себе и др.</a:t>
            </a:r>
          </a:p>
          <a:p>
            <a:endParaRPr lang="ru-RU" b="1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Медитативные сказки </a:t>
            </a: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рассказываются под специальную музыку, помогают расслабиться,  снять напряжение. </a:t>
            </a:r>
          </a:p>
          <a:p>
            <a:endParaRPr 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Психокоррекционная сказка </a:t>
            </a:r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– есть возрастные ограничения -рекомендована для детей 11 – 12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рямоугольник 3"/>
          <p:cNvSpPr>
            <a:spLocks noChangeArrowheads="1"/>
          </p:cNvSpPr>
          <p:nvPr/>
        </p:nvSpPr>
        <p:spPr bwMode="auto">
          <a:xfrm>
            <a:off x="3635375" y="333375"/>
            <a:ext cx="1865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Логоритмика</a:t>
            </a:r>
          </a:p>
        </p:txBody>
      </p:sp>
      <p:sp>
        <p:nvSpPr>
          <p:cNvPr id="35842" name="Прямоугольник 4"/>
          <p:cNvSpPr>
            <a:spLocks noChangeArrowheads="1"/>
          </p:cNvSpPr>
          <p:nvPr/>
        </p:nvSpPr>
        <p:spPr bwMode="auto">
          <a:xfrm>
            <a:off x="971550" y="692150"/>
            <a:ext cx="77771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Это система двигательных упражнений, в которых различные движения сочетаются с произнесением специального речевого материала.</a:t>
            </a:r>
          </a:p>
        </p:txBody>
      </p:sp>
      <p:sp>
        <p:nvSpPr>
          <p:cNvPr id="35843" name="Прямоугольник 5"/>
          <p:cNvSpPr>
            <a:spLocks noChangeArrowheads="1"/>
          </p:cNvSpPr>
          <p:nvPr/>
        </p:nvSpPr>
        <p:spPr bwMode="auto">
          <a:xfrm>
            <a:off x="2700338" y="1557338"/>
            <a:ext cx="4357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Виды логоритмических упражнений</a:t>
            </a:r>
          </a:p>
        </p:txBody>
      </p:sp>
      <p:pic>
        <p:nvPicPr>
          <p:cNvPr id="35844" name="Picture 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916113"/>
            <a:ext cx="6840537" cy="430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3"/>
          <p:cNvSpPr>
            <a:spLocks noChangeArrowheads="1"/>
          </p:cNvSpPr>
          <p:nvPr/>
        </p:nvSpPr>
        <p:spPr bwMode="auto">
          <a:xfrm>
            <a:off x="900113" y="333375"/>
            <a:ext cx="8027987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     </a:t>
            </a:r>
            <a:r>
              <a:rPr lang="ru-RU" sz="16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Логоритмика для детей младшего возраста    </a:t>
            </a:r>
            <a:r>
              <a:rPr 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имеет целью стимуляцию речевой и мыслительной активности, развитие и формирование связной речи – это пальчиковая гимнастика, потешки, коротенькие стихи о животных, изображение их по показу педагога.</a:t>
            </a:r>
          </a:p>
          <a:p>
            <a:r>
              <a:rPr lang="ru-RU" sz="16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    Логоритмика для детей 5-6 лет  </a:t>
            </a:r>
            <a:r>
              <a:rPr 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В этом возрасте упражнения более сложные. Детям нужно освоить не только движения, но и ритм, слова, музыку.</a:t>
            </a:r>
          </a:p>
          <a:p>
            <a:r>
              <a:rPr lang="ru-RU" sz="16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    Логоритмика для детей 6-7 лет </a:t>
            </a:r>
            <a:r>
              <a:rPr 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дети могут сами догадаться, или придумать  какие движения нужно выполнять в соответствии с содержанием текста, или характером музыки.</a:t>
            </a:r>
          </a:p>
        </p:txBody>
      </p:sp>
      <p:pic>
        <p:nvPicPr>
          <p:cNvPr id="36866" name="Picture 6" descr="C:\Users\Елена\Desktop\5629801da1e2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2708275"/>
            <a:ext cx="2924175" cy="3286125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6867" name="Прямоугольник 5"/>
          <p:cNvSpPr>
            <a:spLocks noChangeArrowheads="1"/>
          </p:cNvSpPr>
          <p:nvPr/>
        </p:nvSpPr>
        <p:spPr bwMode="auto">
          <a:xfrm>
            <a:off x="1692275" y="2852738"/>
            <a:ext cx="37433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Мишка косолапый</a:t>
            </a:r>
            <a:b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лесу идет,</a:t>
            </a:r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(имитируем косолапую ходьбу мишки)</a:t>
            </a:r>
          </a:p>
          <a:p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Шишки собирает,</a:t>
            </a:r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Песенки поет.</a:t>
            </a:r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(Приседаем - собираем шишки)</a:t>
            </a:r>
          </a:p>
          <a:p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Шишка отскочила</a:t>
            </a:r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Прямо мишке в лоб.</a:t>
            </a:r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(Легонько ударяем себя ладошкой по лбу)</a:t>
            </a:r>
          </a:p>
          <a:p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Мишка рассердился</a:t>
            </a:r>
            <a:endParaRPr lang="ru-RU" sz="1600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ногою - топ! </a:t>
            </a:r>
            <a:r>
              <a:rPr lang="ru-RU" sz="1600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(Топаем ногой)</a:t>
            </a:r>
            <a:endParaRPr lang="ru-RU" sz="160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3"/>
          <p:cNvSpPr>
            <a:spLocks noChangeArrowheads="1"/>
          </p:cNvSpPr>
          <p:nvPr/>
        </p:nvSpPr>
        <p:spPr bwMode="auto">
          <a:xfrm>
            <a:off x="2051050" y="2708275"/>
            <a:ext cx="6481763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latin typeface="Comic Sans MS" pitchFamily="66" charset="0"/>
              </a:rPr>
              <a:t>     </a:t>
            </a:r>
            <a:r>
              <a:rPr lang="ru-RU" altLang="ru-RU" sz="2000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Целью использования ТРИЗ – технологии в детском саду является развитие с одной стороны таких качеств мышления, как гибкость, подвижность, системность, диалектичность, а с другой стороны поисковой активности, стремления к новизне, развитие речи и творческого воображения. </a:t>
            </a:r>
            <a:endParaRPr lang="ru-RU" sz="2000" b="1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37890" name="Прямоугольник 4"/>
          <p:cNvSpPr>
            <a:spLocks noChangeArrowheads="1"/>
          </p:cNvSpPr>
          <p:nvPr/>
        </p:nvSpPr>
        <p:spPr bwMode="auto">
          <a:xfrm>
            <a:off x="2700338" y="908050"/>
            <a:ext cx="4572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ТРИЗ</a:t>
            </a:r>
            <a:r>
              <a:rPr lang="ru-RU" altLang="ru-RU" sz="24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/>
            </a:r>
            <a:br>
              <a:rPr lang="ru-RU" altLang="ru-RU" sz="24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4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Теория решения изобретательских задач</a:t>
            </a:r>
            <a:endParaRPr lang="ru-RU" sz="2400" b="1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рямоугольник 3"/>
          <p:cNvSpPr>
            <a:spLocks noChangeArrowheads="1"/>
          </p:cNvSpPr>
          <p:nvPr/>
        </p:nvSpPr>
        <p:spPr bwMode="auto">
          <a:xfrm>
            <a:off x="1692275" y="765175"/>
            <a:ext cx="68405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   </a:t>
            </a:r>
            <a:r>
              <a:rPr 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ТРИЗ – это технология творчества, цель которой – стимулировать воображение, научить мыслить системно и вместе с тем нестандартно. ТРИЗ располагает конкретными приёмами, правилами, инструментами творчества.</a:t>
            </a:r>
          </a:p>
          <a:p>
            <a:endParaRPr lang="ru-RU" b="1" i="1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b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  В работе с детьми, по данной технологии педагоги придерживаются следующего:</a:t>
            </a:r>
          </a:p>
          <a:p>
            <a:endParaRPr 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</a:t>
            </a:r>
            <a:r>
              <a:rPr 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Выслушивать каждого желающего.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</a:t>
            </a:r>
            <a:r>
              <a:rPr 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Давать только положительные оценки, они раскрепощают!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</a:t>
            </a:r>
            <a:r>
              <a:rPr 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Говорить: интересно, необычно, хорошо, любопытно!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</a:t>
            </a:r>
            <a:r>
              <a:rPr 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Импровизировать в беседах на занятиях и идти за логикой ребёнка, подчиняясь ей, не навязывая своего мнения.</a:t>
            </a:r>
          </a:p>
          <a:p>
            <a:pPr>
              <a:buFont typeface="Arial" charset="0"/>
              <a:buChar char="•"/>
            </a:pPr>
            <a:r>
              <a:rPr lang="en-US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</a:t>
            </a:r>
            <a:r>
              <a:rPr 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Учить детей возражать взрослым и друг другу, но возражать аргументировано, предлагая что–то взамен или доказывая.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Прямоугольник 3"/>
          <p:cNvSpPr>
            <a:spLocks noChangeArrowheads="1"/>
          </p:cNvSpPr>
          <p:nvPr/>
        </p:nvSpPr>
        <p:spPr bwMode="auto">
          <a:xfrm>
            <a:off x="1835150" y="692150"/>
            <a:ext cx="6697663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 В результате занятий с применением технологии ТРИЗ у детей:</a:t>
            </a:r>
          </a:p>
          <a:p>
            <a:endParaRPr lang="ru-RU" sz="2000" b="1">
              <a:solidFill>
                <a:srgbClr val="FF0000"/>
              </a:solidFill>
              <a:latin typeface="Segoe UI" pitchFamily="34" charset="0"/>
              <a:cs typeface="Segoe UI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Снимается чувство скованности,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Преодолевается застенчивость,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Развивается воображение, речевая и общая инициатива,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Повышается уровень познавательных способностей, что помогает детям освободиться от инерции мышления.</a:t>
            </a:r>
          </a:p>
          <a:p>
            <a:pPr>
              <a:buFont typeface="Arial" charset="0"/>
              <a:buChar char="•"/>
            </a:pPr>
            <a:r>
              <a:rPr 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ТРИЗ для дошкольников – это система коллективных игр, занятий призванная не заменять основную программу, а максимально увеличить её эффективность.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Прямоугольник 3"/>
          <p:cNvSpPr>
            <a:spLocks noChangeArrowheads="1"/>
          </p:cNvSpPr>
          <p:nvPr/>
        </p:nvSpPr>
        <p:spPr bwMode="auto">
          <a:xfrm>
            <a:off x="1187450" y="549275"/>
            <a:ext cx="748823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 Метод фокальных объектов (МФО) – </a:t>
            </a:r>
            <a:r>
              <a:rPr lang="ru-RU" altLang="ru-RU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перенесение свойств одного объекта или нескольких на другой.</a:t>
            </a: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Например, мяч. Какой он? Смеющийся, летающий, вкусный; рассказывающий на ночь сказки . . .</a:t>
            </a: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Этот метод позволяет не только развивать воображение, речь, фантазию, но и управлять своим мышлением. Пользуясь методом МФО можно придумать фантастическое животное, придумать ему название, кто его родители, где он будет жить и чем питаться, или предложить картинки “забавные животные”, “пиктограммы”, назвать их и сделать презентацию.</a:t>
            </a:r>
          </a:p>
        </p:txBody>
      </p:sp>
      <p:sp>
        <p:nvSpPr>
          <p:cNvPr id="40962" name="Прямоугольник 4"/>
          <p:cNvSpPr>
            <a:spLocks noChangeArrowheads="1"/>
          </p:cNvSpPr>
          <p:nvPr/>
        </p:nvSpPr>
        <p:spPr bwMode="auto">
          <a:xfrm>
            <a:off x="1763713" y="3644900"/>
            <a:ext cx="6696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1908175" y="3500438"/>
            <a:ext cx="5976938" cy="2592387"/>
          </a:xfrm>
          <a:prstGeom prst="cloud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latin typeface="Segoe Script" pitchFamily="66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b="1" dirty="0">
                <a:solidFill>
                  <a:srgbClr val="C00000"/>
                </a:solidFill>
                <a:latin typeface="Segoe Script" pitchFamily="66" charset="0"/>
              </a:rPr>
              <a:t>“</a:t>
            </a:r>
            <a:r>
              <a:rPr lang="ru-RU" altLang="ru-RU" sz="1600" b="1" dirty="0" err="1">
                <a:solidFill>
                  <a:srgbClr val="C00000"/>
                </a:solidFill>
                <a:latin typeface="Segoe Script" pitchFamily="66" charset="0"/>
              </a:rPr>
              <a:t>Левообезьян</a:t>
            </a:r>
            <a:r>
              <a:rPr lang="ru-RU" altLang="ru-RU" sz="1600" b="1" dirty="0">
                <a:solidFill>
                  <a:srgbClr val="C00000"/>
                </a:solidFill>
                <a:latin typeface="Segoe Script" pitchFamily="66" charset="0"/>
              </a:rPr>
              <a:t>”.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600" dirty="0">
                <a:solidFill>
                  <a:srgbClr val="00B050"/>
                </a:solidFill>
                <a:latin typeface="Segoe Script" pitchFamily="66" charset="0"/>
              </a:rPr>
              <a:t>       Его родители: лев и обезьянка. Живет в жарких странах. Очень быстро бегает по земле и ловко лазает по деревьям. Может быстро убежать от врагов и достать фрукты с    высокого дерева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Прямоугольник 3"/>
          <p:cNvSpPr>
            <a:spLocks noChangeArrowheads="1"/>
          </p:cNvSpPr>
          <p:nvPr/>
        </p:nvSpPr>
        <p:spPr bwMode="auto">
          <a:xfrm>
            <a:off x="1403350" y="836613"/>
            <a:ext cx="72009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  Это оперативный метод решения проблемы на основе стимулирования творческой активности, при котором участникам обсуждения предлагают высказать как можно большее количество вариантов решений, в том числе самых фантастичных. Затем из общего числа высказанных идей отбирают наиболее удачные, которые могут быть использованы на практике. </a:t>
            </a:r>
            <a:endParaRPr 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1986" name="Прямоугольник 4"/>
          <p:cNvSpPr>
            <a:spLocks noChangeArrowheads="1"/>
          </p:cNvSpPr>
          <p:nvPr/>
        </p:nvSpPr>
        <p:spPr bwMode="auto">
          <a:xfrm>
            <a:off x="3276600" y="476250"/>
            <a:ext cx="314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Метод мозгового штурма.</a:t>
            </a:r>
            <a:endParaRPr lang="ru-RU" b="1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1987" name="Прямоугольник 5"/>
          <p:cNvSpPr>
            <a:spLocks noChangeArrowheads="1"/>
          </p:cNvSpPr>
          <p:nvPr/>
        </p:nvSpPr>
        <p:spPr bwMode="auto">
          <a:xfrm>
            <a:off x="1476375" y="2708275"/>
            <a:ext cx="7416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Темы мозгового штурма для детей. </a:t>
            </a:r>
          </a:p>
          <a:p>
            <a:pPr algn="ctr"/>
            <a:endParaRPr lang="ru-RU" altLang="ru-RU" b="1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en-US" altLang="ru-RU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1</a:t>
            </a:r>
            <a:r>
              <a:rPr lang="ru-RU" altLang="ru-RU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.   Как обезопасить пешеходов от падающих с крыш сосулек? </a:t>
            </a:r>
          </a:p>
          <a:p>
            <a:r>
              <a:rPr lang="ru-RU" altLang="ru-RU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2.   Как не ссориться с мамой? </a:t>
            </a:r>
          </a:p>
          <a:p>
            <a:r>
              <a:rPr lang="ru-RU" altLang="ru-RU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3.   Надо размешать сахар в стакане с горячим чаем, когда ложечки нет. Что делать? </a:t>
            </a:r>
          </a:p>
          <a:p>
            <a:r>
              <a:rPr lang="ru-RU" altLang="ru-RU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4.   Придумайте насекомое с необычными свойствами. </a:t>
            </a:r>
          </a:p>
          <a:p>
            <a:r>
              <a:rPr lang="ru-RU" altLang="ru-RU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5.   Как спастись герою сказки? Что ему надо сделать? </a:t>
            </a:r>
          </a:p>
          <a:p>
            <a:r>
              <a:rPr lang="ru-RU" altLang="ru-RU">
                <a:solidFill>
                  <a:srgbClr val="00B050"/>
                </a:solidFill>
                <a:latin typeface="Segoe UI" pitchFamily="34" charset="0"/>
                <a:cs typeface="Segoe UI" pitchFamily="34" charset="0"/>
              </a:rPr>
              <a:t>6.   Как космонавтам закреплять летающие по кабине мелкие предметы (ручки, расческу, блокнот...): магнитом, липучкой, скрепкой, пружинным прижимом, булавкой... Какие способы не подойдут?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2411413" y="476250"/>
            <a:ext cx="5038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Условия   успешного   речевого   развития.</a:t>
            </a:r>
            <a:endParaRPr lang="ru-RU" b="1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1476375" y="1052513"/>
            <a:ext cx="7488238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1.  Создание условий для развития речи детей в общении со взрослыми и сверстниками.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2.   Владение педагогом правильной литературной речью.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3.   Обеспечение развития звуковой культуры речи со стороны детей в соответствии с их возрастными особенностями.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4.   Обеспечивают детям условий для обогащения их словаря с учетом возрастных особенностей.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5.   Создание условий для овладения детьми грамматическим строем речи.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6.   Развитие у детей связной речи с учетом их возрастных особенностей.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7.   Развитие у детей понимания речи, упражняя детей в выполнении словесной инструкции.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8.   Создание условий для развития планирующей и регулирующей функции речи детей в соответствии с их возрастными особенностями.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9.   Приобщение детей к культуре чтения художественной литературы.</a:t>
            </a:r>
          </a:p>
          <a:p>
            <a:pPr>
              <a:lnSpc>
                <a:spcPct val="80000"/>
              </a:lnSpc>
            </a:pPr>
            <a:endParaRPr lang="ru-RU" altLang="ru-RU" sz="160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>
              <a:lnSpc>
                <a:spcPct val="80000"/>
              </a:lnSpc>
            </a:pPr>
            <a:r>
              <a:rPr lang="ru-RU" altLang="ru-RU" sz="16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10.   Поощрение детского словотворчества.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Прямоугольник 3"/>
          <p:cNvSpPr>
            <a:spLocks noChangeArrowheads="1"/>
          </p:cNvSpPr>
          <p:nvPr/>
        </p:nvSpPr>
        <p:spPr bwMode="auto">
          <a:xfrm>
            <a:off x="1547813" y="620713"/>
            <a:ext cx="7127875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 Например, задача: вам надо быстро(!) охладить стакан с кипятком. Как быть? Требуется найти 10 решений. </a:t>
            </a:r>
          </a:p>
          <a:p>
            <a:endParaRPr lang="ru-RU" altLang="ru-RU" b="1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Что есть в условии задачи? Стакан, кипяток, вы, кухня и все, что есть на кухне - это ресурс для решения задачи. Используем приемы: "посредник" + физический эффект (переход тепла от горячего к холодному телу). </a:t>
            </a:r>
          </a:p>
          <a:p>
            <a:endParaRPr lang="ru-RU" alt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   Решения: </a:t>
            </a:r>
          </a:p>
          <a:p>
            <a:endParaRPr lang="ru-RU" altLang="ru-RU" b="1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- Добавить холодную воду, заварку или молоко. </a:t>
            </a: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- Налить в блюдечко, в суповую тарелку, в массивную миску. </a:t>
            </a: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- Много раз переливать из стакана в стакан, держа их на большом расстоянии друг от друга. </a:t>
            </a: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- Добавить много варенья или сахара. </a:t>
            </a: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- Переливать через воронку. </a:t>
            </a: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- Погружать холодные ложки. </a:t>
            </a:r>
          </a:p>
          <a:p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- Поставить в морозилку, в кастрюлю с холодной водой, в снег...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350" y="1052513"/>
            <a:ext cx="74168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Игра «Хорошо-плохо»  </a:t>
            </a:r>
          </a:p>
          <a:p>
            <a:pPr marL="274320" indent="-274320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b="1" i="1" u="sng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Цель:</a:t>
            </a:r>
            <a:r>
              <a:rPr lang="ru-RU" b="1" i="1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Формирование  у  детей  чувствительности  к  противоречиям. Обучение  формулированию  противоречий.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b="1" i="1" u="sng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Ход:</a:t>
            </a:r>
            <a:r>
              <a:rPr 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  Дети делятся на две команды. Им показывают карточку с изображением объекта. Определив объект для анализа, команда «</a:t>
            </a:r>
            <a:r>
              <a:rPr lang="en-US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X</a:t>
            </a:r>
            <a:r>
              <a:rPr 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» называет, чем он хорош, а команда «П» - чем плох. За каждый правильный ответ дается жетон. Побеждает та команда, которая наберет больше жетонов.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ru-RU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Игра «Зато…»</a:t>
            </a:r>
          </a:p>
          <a:p>
            <a:pPr marL="274320" indent="-274320" algn="ctr"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b="1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b="1" i="1" u="sng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Цель:</a:t>
            </a:r>
            <a:r>
              <a:rPr lang="ru-RU" b="1" i="1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Формирование  у  детей  чувствительности  к  противоречиям. Обучение  формулированию  противоречий.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Идет </a:t>
            </a:r>
            <a:r>
              <a:rPr lang="ru-RU" dirty="0" err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дождь-я</a:t>
            </a:r>
            <a:r>
              <a:rPr 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не гуляю, ЗАТО могу целый день рисовать. Вышел на улицу и упал в лужу, ЗАТО,,,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48038" y="404813"/>
            <a:ext cx="31686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kern="0" dirty="0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Метод моделирования</a:t>
            </a:r>
            <a:endParaRPr lang="ru-RU" sz="2000" dirty="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Прямоугольник 3"/>
          <p:cNvSpPr>
            <a:spLocks noChangeArrowheads="1"/>
          </p:cNvSpPr>
          <p:nvPr/>
        </p:nvSpPr>
        <p:spPr bwMode="auto">
          <a:xfrm>
            <a:off x="2627313" y="620713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Типовое фантазирование</a:t>
            </a:r>
            <a:br>
              <a:rPr lang="ru-RU" alt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</a:br>
            <a:r>
              <a:rPr lang="ru-RU" altLang="ru-RU" sz="20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(алгоритм составления сказок)</a:t>
            </a:r>
            <a:endParaRPr lang="ru-RU" sz="2000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45058" name="Прямоугольник 4"/>
          <p:cNvSpPr>
            <a:spLocks noChangeArrowheads="1"/>
          </p:cNvSpPr>
          <p:nvPr/>
        </p:nvSpPr>
        <p:spPr bwMode="auto">
          <a:xfrm>
            <a:off x="2051050" y="1628775"/>
            <a:ext cx="640873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Жил-был кто (что?)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Какой он был? ( подбор определений)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Какие делал ДОБРЫЕ дела?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У ….. было много друзей( кто? что?)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И был у него враг. Кто это был?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Он был какой?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Как он мешал главному герою?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Кто мог помочь главному герою и как?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Чем закончилась история? ( помирить или развести, но не прогонять, убивать, ломать и т.д.)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Выведение  жизненного  правила (нравственной позиции),  которое  вкладывается  в  уста  положительного объекта.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Придумывание  названия  сказки.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altLang="ru-RU" sz="200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Речевая активность самих детей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8538" y="836613"/>
            <a:ext cx="6173787" cy="4375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49580" algn="l"/>
              </a:tabLst>
              <a:defRPr/>
            </a:pPr>
            <a:r>
              <a:rPr lang="ru-RU" sz="2000" b="1" dirty="0">
                <a:solidFill>
                  <a:srgbClr val="C00000"/>
                </a:solidFill>
                <a:latin typeface="Segoe UI" pitchFamily="34" charset="0"/>
                <a:ea typeface="SimSun"/>
                <a:cs typeface="Segoe UI" pitchFamily="34" charset="0"/>
              </a:rPr>
              <a:t>Обучение детей </a:t>
            </a:r>
          </a:p>
          <a:p>
            <a:pPr algn="ctr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49580" algn="l"/>
              </a:tabLst>
              <a:defRPr/>
            </a:pPr>
            <a:r>
              <a:rPr lang="ru-RU" sz="2000" b="1" dirty="0">
                <a:solidFill>
                  <a:srgbClr val="C00000"/>
                </a:solidFill>
                <a:latin typeface="Segoe UI" pitchFamily="34" charset="0"/>
                <a:ea typeface="SimSun"/>
                <a:cs typeface="Segoe UI" pitchFamily="34" charset="0"/>
              </a:rPr>
              <a:t>творческому рассказыванию по картине </a:t>
            </a: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44958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Segoe UI" pitchFamily="34" charset="0"/>
                <a:ea typeface="SimSun"/>
                <a:cs typeface="Segoe UI" pitchFamily="34" charset="0"/>
              </a:rPr>
              <a:t>   При рассматривании картины используются следующие методические приемы: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44958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Segoe UI" pitchFamily="34" charset="0"/>
                <a:ea typeface="SimSun"/>
                <a:cs typeface="Segoe UI" pitchFamily="34" charset="0"/>
              </a:rPr>
              <a:t>Игровая мотивация «Волшебная картина»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44958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Segoe UI" pitchFamily="34" charset="0"/>
                <a:ea typeface="SimSun"/>
                <a:cs typeface="Segoe UI" pitchFamily="34" charset="0"/>
              </a:rPr>
              <a:t>Игра «Подзорная труба»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44958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Segoe UI" pitchFamily="34" charset="0"/>
                <a:ea typeface="SimSun"/>
                <a:cs typeface="Segoe UI" pitchFamily="34" charset="0"/>
              </a:rPr>
              <a:t>Игра «Фотографирование»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44958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Segoe UI" pitchFamily="34" charset="0"/>
                <a:ea typeface="SimSun"/>
                <a:cs typeface="Segoe UI" pitchFamily="34" charset="0"/>
              </a:rPr>
              <a:t>Игра «Вхождение в картину»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44958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Segoe UI" pitchFamily="34" charset="0"/>
                <a:ea typeface="SimSun"/>
                <a:cs typeface="Segoe UI" pitchFamily="34" charset="0"/>
              </a:rPr>
              <a:t>Игра «Живые картинки»</a:t>
            </a:r>
          </a:p>
          <a:p>
            <a:pPr marL="342900" indent="-3429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  <a:tabLst>
                <a:tab pos="449580" algn="l"/>
              </a:tabLst>
              <a:defRPr/>
            </a:pPr>
            <a:r>
              <a:rPr lang="ru-RU" dirty="0">
                <a:solidFill>
                  <a:srgbClr val="002060"/>
                </a:solidFill>
                <a:latin typeface="Segoe UI" pitchFamily="34" charset="0"/>
                <a:ea typeface="SimSun"/>
                <a:cs typeface="Segoe UI" pitchFamily="34" charset="0"/>
              </a:rPr>
              <a:t>Игра «Превращение в объект на картине».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лако 9"/>
          <p:cNvSpPr/>
          <p:nvPr/>
        </p:nvSpPr>
        <p:spPr>
          <a:xfrm>
            <a:off x="2124075" y="1268413"/>
            <a:ext cx="5903913" cy="3600450"/>
          </a:xfrm>
          <a:prstGeom prst="cloud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106" name="TextBox 10"/>
          <p:cNvSpPr txBox="1">
            <a:spLocks noChangeArrowheads="1"/>
          </p:cNvSpPr>
          <p:nvPr/>
        </p:nvSpPr>
        <p:spPr bwMode="auto">
          <a:xfrm>
            <a:off x="3059113" y="2133600"/>
            <a:ext cx="40624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C00000"/>
                </a:solidFill>
                <a:latin typeface="Segoe Script" pitchFamily="34" charset="0"/>
              </a:rPr>
              <a:t>СПАСИБО</a:t>
            </a:r>
          </a:p>
          <a:p>
            <a:pPr algn="ctr"/>
            <a:r>
              <a:rPr lang="ru-RU" sz="4000" b="1">
                <a:solidFill>
                  <a:srgbClr val="C00000"/>
                </a:solidFill>
                <a:latin typeface="Segoe Script" pitchFamily="34" charset="0"/>
              </a:rPr>
              <a:t>ЗА</a:t>
            </a:r>
          </a:p>
          <a:p>
            <a:pPr algn="ctr"/>
            <a:r>
              <a:rPr lang="ru-RU" sz="4000" b="1">
                <a:solidFill>
                  <a:srgbClr val="C00000"/>
                </a:solidFill>
                <a:latin typeface="Segoe Script" pitchFamily="34" charset="0"/>
              </a:rPr>
              <a:t>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6375" y="1052513"/>
            <a:ext cx="7272338" cy="4802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«искусство запоминания» (греч.) - это система методов и приемов, обеспечивающих успешное запоминание, сохранение и воспроизведение информации.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Использование   мнемотехники   в   обучении   дошкольников позволяет   решить   такие   задачи   как: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alt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Развитие связной речи;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2.   Преобразование абстрактных символов в образы  (перекодирование информации);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r>
              <a:rPr lang="ru-RU" alt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Развитие мелкой моторики рук;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 startAt="3"/>
              <a:defRPr/>
            </a:pPr>
            <a:endParaRPr lang="ru-RU" altLang="ru-RU" dirty="0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4.   Развитие основных психических процессов – памяти, внимания, образного мышления; помогает овладение приёмами работы с </a:t>
            </a:r>
            <a:r>
              <a:rPr lang="ru-RU" altLang="ru-RU" dirty="0" err="1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мнемотаблицами</a:t>
            </a:r>
            <a:r>
              <a:rPr lang="ru-RU" altLang="ru-RU" dirty="0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и сокращает время обучения. </a:t>
            </a:r>
          </a:p>
        </p:txBody>
      </p:sp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3348038" y="549275"/>
            <a:ext cx="24447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 b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Мнемотехника</a:t>
            </a:r>
            <a:endParaRPr lang="ru-RU" sz="2400" b="1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3" descr="структура мнемотехн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8066087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1042988" y="476250"/>
            <a:ext cx="76327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 b="1">
                <a:solidFill>
                  <a:srgbClr val="CF2E2E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b="1">
                <a:solidFill>
                  <a:srgbClr val="CF2E2E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Мнемоквадрат</a:t>
            </a:r>
            <a:r>
              <a:rPr lang="ru-RU">
                <a:solidFill>
                  <a:srgbClr val="666666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 – </a:t>
            </a:r>
            <a:r>
              <a:rPr lang="ru-RU">
                <a:solidFill>
                  <a:srgbClr val="31313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это отдельная карточка — изображение с закодированной информацией. Рисунок в квадрате обозначает, либо одно слово, либо словосочетание, либо простое предложение. Это может быть как предмет, так и действие.</a:t>
            </a:r>
            <a:endParaRPr lang="ru-RU">
              <a:latin typeface="Segoe UI" pitchFamily="34" charset="0"/>
              <a:cs typeface="Segoe UI" pitchFamily="34" charset="0"/>
            </a:endParaRPr>
          </a:p>
          <a:p>
            <a:pPr eaLnBrk="0" hangingPunct="0"/>
            <a:endParaRPr lang="ru-RU"/>
          </a:p>
        </p:txBody>
      </p:sp>
      <p:pic>
        <p:nvPicPr>
          <p:cNvPr id="18434" name="Рисунок 3" descr="мнемоквадрат приме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844675"/>
            <a:ext cx="3729037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03350" y="4581525"/>
            <a:ext cx="7489825" cy="12001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i="1">
                <a:solidFill>
                  <a:srgbClr val="313131"/>
                </a:solidFill>
                <a:latin typeface="Calibri" pitchFamily="34" charset="0"/>
                <a:cs typeface="Times New Roman" pitchFamily="18" charset="0"/>
              </a:rPr>
              <a:t>  </a:t>
            </a:r>
            <a:r>
              <a:rPr lang="ru-RU" i="1">
                <a:solidFill>
                  <a:srgbClr val="00206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Например: ребенок ходит в детский сад у него есть шкаф и кроватка. Для того чтобы запомнить где его шкаф и кровать, на  них наклеивают картинку, например, «Черепашку». И теперь ребенок знает, что вещи, на которых есть «Черепашка»- его вещи.</a:t>
            </a:r>
            <a:endParaRPr lang="ru-RU">
              <a:solidFill>
                <a:srgbClr val="002060"/>
              </a:solidFill>
              <a:latin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1116013" y="692150"/>
            <a:ext cx="7704137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b="1">
                <a:solidFill>
                  <a:srgbClr val="CF2E2E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   Мнемодорожка</a:t>
            </a:r>
            <a:r>
              <a:rPr lang="ru-RU">
                <a:solidFill>
                  <a:srgbClr val="666666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 – </a:t>
            </a:r>
            <a:r>
              <a:rPr lang="ru-RU">
                <a:solidFill>
                  <a:srgbClr val="31313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это последовательность четырех или более мнемоквадратов, расположенных линейно. Рисунок в каждом квадрате, соответствует одному слову или словосочетанию. Опираясь на изображения, ребенок составляет историю из нескольких простых предложений.</a:t>
            </a:r>
            <a:endParaRPr lang="ru-RU"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eaLnBrk="0" hangingPunct="0"/>
            <a:endParaRPr lang="ru-RU">
              <a:ea typeface="Times New Roman" pitchFamily="18" charset="0"/>
              <a:cs typeface="Segoe UI" pitchFamily="34" charset="0"/>
            </a:endParaRPr>
          </a:p>
        </p:txBody>
      </p:sp>
      <p:pic>
        <p:nvPicPr>
          <p:cNvPr id="19458" name="Рисунок 4" descr="мнемодорожка пример&lt;br /&gt;&#10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565400"/>
            <a:ext cx="77771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362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63713" y="836613"/>
            <a:ext cx="6553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solidFill>
                  <a:srgbClr val="CF2E2E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     Мнемотаблица</a:t>
            </a:r>
            <a:r>
              <a:rPr lang="ru-RU" sz="2000">
                <a:solidFill>
                  <a:srgbClr val="313131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 </a:t>
            </a:r>
            <a:r>
              <a:rPr lang="ru-RU" sz="2000">
                <a:solidFill>
                  <a:srgbClr val="00206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– это таблица, поделенная на квадраты, в каждый из квадратов заложена определенная информация. Каждому изображению в квадрате соответствует слово или словосочетание, на основе этих изображение составляется рассказ или учится стих.</a:t>
            </a:r>
          </a:p>
          <a:p>
            <a:pPr algn="just"/>
            <a:endParaRPr lang="ru-RU" sz="2000">
              <a:solidFill>
                <a:srgbClr val="00206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algn="just" eaLnBrk="0" hangingPunct="0"/>
            <a:r>
              <a:rPr lang="ru-RU" sz="2000">
                <a:solidFill>
                  <a:srgbClr val="00206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   Глядя на рисунки, ребенок воспроизводит текстовую информацию,  так как в этом процессе одновременно задействовано и слуховое и визуальное восприятие.</a:t>
            </a:r>
          </a:p>
          <a:p>
            <a:pPr algn="just" eaLnBrk="0" hangingPunct="0"/>
            <a:endParaRPr lang="ru-RU" sz="2000">
              <a:solidFill>
                <a:srgbClr val="002060"/>
              </a:solidFill>
              <a:latin typeface="Segoe UI" pitchFamily="34" charset="0"/>
              <a:ea typeface="Times New Roman" pitchFamily="18" charset="0"/>
              <a:cs typeface="Segoe UI" pitchFamily="34" charset="0"/>
            </a:endParaRPr>
          </a:p>
          <a:p>
            <a:pPr algn="just" eaLnBrk="0" hangingPunct="0"/>
            <a:r>
              <a:rPr lang="ru-RU" sz="2000">
                <a:solidFill>
                  <a:srgbClr val="002060"/>
                </a:solidFill>
                <a:latin typeface="Segoe UI" pitchFamily="34" charset="0"/>
                <a:ea typeface="Times New Roman" pitchFamily="18" charset="0"/>
                <a:cs typeface="Segoe UI" pitchFamily="34" charset="0"/>
              </a:rPr>
              <a:t>    При помощи мнемотаблиц легко можно запомнить большой объем информации.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549275"/>
            <a:ext cx="5327650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Прямоугольник 4"/>
          <p:cNvSpPr>
            <a:spLocks noChangeArrowheads="1"/>
          </p:cNvSpPr>
          <p:nvPr/>
        </p:nvSpPr>
        <p:spPr bwMode="auto">
          <a:xfrm>
            <a:off x="6588125" y="1412875"/>
            <a:ext cx="2160588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i="1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Мой мишка</a:t>
            </a:r>
          </a:p>
          <a:p>
            <a:pPr algn="ctr"/>
            <a:r>
              <a:rPr lang="ru-RU" altLang="ru-RU">
                <a:solidFill>
                  <a:srgbClr val="C00000"/>
                </a:solidFill>
                <a:latin typeface="Segoe UI" pitchFamily="34" charset="0"/>
                <a:cs typeface="Segoe UI" pitchFamily="34" charset="0"/>
              </a:rPr>
              <a:t>(З. Александрова)</a:t>
            </a:r>
          </a:p>
          <a:p>
            <a:endParaRPr lang="ru-RU" altLang="ru-RU">
              <a:solidFill>
                <a:srgbClr val="C00000"/>
              </a:solidFill>
              <a:latin typeface="Segoe UI" pitchFamily="34" charset="0"/>
              <a:cs typeface="Segoe UI" pitchFamily="34" charset="0"/>
            </a:endParaRPr>
          </a:p>
          <a:p>
            <a:pPr algn="ctr" eaLnBrk="0" hangingPunct="0"/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   Я рубашку сшила мишке,</a:t>
            </a:r>
          </a:p>
          <a:p>
            <a:pPr algn="ctr" eaLnBrk="0" hangingPunct="0"/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Я сошью ему штанишки,</a:t>
            </a:r>
          </a:p>
          <a:p>
            <a:pPr algn="ctr" eaLnBrk="0" hangingPunct="0"/>
            <a:r>
              <a:rPr lang="ru-RU" altLang="ru-RU">
                <a:solidFill>
                  <a:srgbClr val="002060"/>
                </a:solidFill>
                <a:latin typeface="Segoe UI" pitchFamily="34" charset="0"/>
                <a:cs typeface="Segoe UI" pitchFamily="34" charset="0"/>
              </a:rPr>
              <a:t>Надо к ним карман пришить</a:t>
            </a:r>
          </a:p>
          <a:p>
            <a:pPr algn="ctr" eaLnBrk="0" hangingPunct="0"/>
            <a:r>
              <a:rPr lang="ru-RU" alt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конфетку положить.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21">
      <a:dk1>
        <a:srgbClr val="600000"/>
      </a:dk1>
      <a:lt1>
        <a:srgbClr val="600000"/>
      </a:lt1>
      <a:dk2>
        <a:srgbClr val="600000"/>
      </a:dk2>
      <a:lt2>
        <a:srgbClr val="600000"/>
      </a:lt2>
      <a:accent1>
        <a:srgbClr val="600000"/>
      </a:accent1>
      <a:accent2>
        <a:srgbClr val="C00000"/>
      </a:accent2>
      <a:accent3>
        <a:srgbClr val="600000"/>
      </a:accent3>
      <a:accent4>
        <a:srgbClr val="600000"/>
      </a:accent4>
      <a:accent5>
        <a:srgbClr val="600000"/>
      </a:accent5>
      <a:accent6>
        <a:srgbClr val="600000"/>
      </a:accent6>
      <a:hlink>
        <a:srgbClr val="600000"/>
      </a:hlink>
      <a:folHlink>
        <a:srgbClr val="600000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2467</Words>
  <Application>Microsoft Office PowerPoint</Application>
  <PresentationFormat>Экран (4:3)</PresentationFormat>
  <Paragraphs>238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1" baseType="lpstr">
      <vt:lpstr>Comic Sans MS</vt:lpstr>
      <vt:lpstr>Calibri</vt:lpstr>
      <vt:lpstr>Segoe Script</vt:lpstr>
      <vt:lpstr>Segoe UI</vt:lpstr>
      <vt:lpstr>Wingdings 2</vt:lpstr>
      <vt:lpstr>SimSun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Рамки</dc:title>
  <dc:creator>Фокина Лидия Петровна</dc:creator>
  <cp:keywords>Шаблон презентации</cp:keywords>
  <cp:lastModifiedBy>User</cp:lastModifiedBy>
  <cp:revision>70</cp:revision>
  <dcterms:created xsi:type="dcterms:W3CDTF">2014-07-06T18:18:01Z</dcterms:created>
  <dcterms:modified xsi:type="dcterms:W3CDTF">2023-11-30T10:15:48Z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2421095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