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3" r:id="rId14"/>
    <p:sldId id="276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D1FC0-5E6D-47FC-9949-B6BE1D2D38B1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AC45-9FAA-4DB2-B480-4B516B947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D1FC0-5E6D-47FC-9949-B6BE1D2D38B1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AC45-9FAA-4DB2-B480-4B516B947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D1FC0-5E6D-47FC-9949-B6BE1D2D38B1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AC45-9FAA-4DB2-B480-4B516B947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D1FC0-5E6D-47FC-9949-B6BE1D2D38B1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AC45-9FAA-4DB2-B480-4B516B947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D1FC0-5E6D-47FC-9949-B6BE1D2D38B1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AC45-9FAA-4DB2-B480-4B516B947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D1FC0-5E6D-47FC-9949-B6BE1D2D38B1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AC45-9FAA-4DB2-B480-4B516B947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D1FC0-5E6D-47FC-9949-B6BE1D2D38B1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AC45-9FAA-4DB2-B480-4B516B947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D1FC0-5E6D-47FC-9949-B6BE1D2D38B1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AC45-9FAA-4DB2-B480-4B516B947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D1FC0-5E6D-47FC-9949-B6BE1D2D38B1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AC45-9FAA-4DB2-B480-4B516B947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D1FC0-5E6D-47FC-9949-B6BE1D2D38B1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AC45-9FAA-4DB2-B480-4B516B947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D1FC0-5E6D-47FC-9949-B6BE1D2D38B1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AC45-9FAA-4DB2-B480-4B516B947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D1FC0-5E6D-47FC-9949-B6BE1D2D38B1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5AC45-9FAA-4DB2-B480-4B516B947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18 Августа - день общего языка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3284984"/>
            <a:ext cx="5360640" cy="1752600"/>
          </a:xfrm>
        </p:spPr>
        <p:txBody>
          <a:bodyPr>
            <a:normAutofit fontScale="25000" lnSpcReduction="20000"/>
          </a:bodyPr>
          <a:lstStyle/>
          <a:p>
            <a:r>
              <a:rPr lang="ru-RU" sz="5800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«</a:t>
            </a:r>
            <a:r>
              <a:rPr lang="ru-RU" sz="12800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Язык - душа нации. Язык - это есть живая плоть идеи, чувства, </a:t>
            </a:r>
            <a:r>
              <a:rPr lang="ru-RU" sz="1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мысли» </a:t>
            </a:r>
          </a:p>
          <a:p>
            <a:r>
              <a:rPr lang="ru-RU" sz="1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Л. Н. Толстой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Monotype Corsiva" pitchFamily="66" charset="0"/>
            </a:endParaRPr>
          </a:p>
          <a:p>
            <a:r>
              <a:rPr lang="ru-RU" sz="5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воспитатель:</a:t>
            </a:r>
          </a:p>
          <a:p>
            <a:r>
              <a:rPr lang="ru-RU" sz="5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Склярова А.О.</a:t>
            </a:r>
            <a:endParaRPr lang="ru-RU" sz="5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9458" name="Picture 2" descr="https://lubkadet.edumsko.ru/uploads/2000/1940/section/120144/global-peopl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332312"/>
            <a:ext cx="2688976" cy="2688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e:\Profile\Win7\Desktop\Literatura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>
                <a:latin typeface="Monotype Corsiva" pitchFamily="66" charset="0"/>
              </a:rPr>
              <a:t>Крылатые выражения- попали в нашу речь из литературных источников, кратких цитат, образных выражений. Они придают нашей речи особую меткость и выразительность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http://img-fotki.yandex.ru/get/6802/156241142.234/0_13b71c_91259da3_orig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Крылатые выражения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1080000"/>
            <a:ext cx="4680520" cy="5328592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Monotype Corsiva" pitchFamily="66" charset="0"/>
              </a:rPr>
              <a:t>Во весь дух. </a:t>
            </a:r>
          </a:p>
          <a:p>
            <a:pPr algn="just"/>
            <a:r>
              <a:rPr lang="ru-RU" sz="2400" dirty="0" smtClean="0">
                <a:latin typeface="Monotype Corsiva" pitchFamily="66" charset="0"/>
              </a:rPr>
              <a:t>Сесть в лужу. </a:t>
            </a:r>
          </a:p>
          <a:p>
            <a:pPr algn="just"/>
            <a:r>
              <a:rPr lang="ru-RU" sz="2400" dirty="0" smtClean="0">
                <a:latin typeface="Monotype Corsiva" pitchFamily="66" charset="0"/>
              </a:rPr>
              <a:t>Прикусить язык. </a:t>
            </a:r>
          </a:p>
          <a:p>
            <a:pPr algn="just"/>
            <a:r>
              <a:rPr lang="ru-RU" sz="2400" dirty="0" smtClean="0">
                <a:latin typeface="Monotype Corsiva" pitchFamily="66" charset="0"/>
              </a:rPr>
              <a:t>Знать на зубок. </a:t>
            </a:r>
          </a:p>
          <a:p>
            <a:pPr algn="just"/>
            <a:r>
              <a:rPr lang="ru-RU" sz="2400" dirty="0" smtClean="0">
                <a:latin typeface="Monotype Corsiva" pitchFamily="66" charset="0"/>
              </a:rPr>
              <a:t>Оказаться у разбитого корыта. </a:t>
            </a:r>
          </a:p>
          <a:p>
            <a:pPr algn="just"/>
            <a:r>
              <a:rPr lang="ru-RU" sz="2400" dirty="0" smtClean="0">
                <a:latin typeface="Monotype Corsiva" pitchFamily="66" charset="0"/>
              </a:rPr>
              <a:t>В час по чайной ложке. </a:t>
            </a:r>
          </a:p>
          <a:p>
            <a:pPr algn="just"/>
            <a:r>
              <a:rPr lang="ru-RU" sz="2400" dirty="0" smtClean="0">
                <a:latin typeface="Monotype Corsiva" pitchFamily="66" charset="0"/>
              </a:rPr>
              <a:t>Водить за нос.</a:t>
            </a:r>
          </a:p>
          <a:p>
            <a:pPr algn="just"/>
            <a:r>
              <a:rPr lang="ru-RU" sz="2400" dirty="0" smtClean="0">
                <a:latin typeface="Monotype Corsiva" pitchFamily="66" charset="0"/>
              </a:rPr>
              <a:t>Зарубить на носу.</a:t>
            </a:r>
          </a:p>
          <a:p>
            <a:pPr algn="just"/>
            <a:r>
              <a:rPr lang="ru-RU" sz="2400" dirty="0" smtClean="0">
                <a:latin typeface="Monotype Corsiva" pitchFamily="66" charset="0"/>
              </a:rPr>
              <a:t>Чесать языком. </a:t>
            </a:r>
          </a:p>
          <a:p>
            <a:pPr algn="just"/>
            <a:r>
              <a:rPr lang="ru-RU" sz="2400" dirty="0" smtClean="0">
                <a:latin typeface="Monotype Corsiva" pitchFamily="66" charset="0"/>
              </a:rPr>
              <a:t>Делать из мухи слона. </a:t>
            </a:r>
          </a:p>
          <a:p>
            <a:pPr algn="just"/>
            <a:r>
              <a:rPr lang="ru-RU" sz="2400" dirty="0" smtClean="0">
                <a:latin typeface="Monotype Corsiva" pitchFamily="66" charset="0"/>
              </a:rPr>
              <a:t>Белая ворона. </a:t>
            </a:r>
          </a:p>
          <a:p>
            <a:pPr algn="just"/>
            <a:r>
              <a:rPr lang="ru-RU" sz="2400" dirty="0" smtClean="0">
                <a:latin typeface="Monotype Corsiva" pitchFamily="66" charset="0"/>
              </a:rPr>
              <a:t>За красивые глаза. </a:t>
            </a:r>
            <a:endParaRPr lang="ru-RU" sz="2400" dirty="0"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9952" y="1080000"/>
            <a:ext cx="4536504" cy="533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ru-RU" sz="2400" dirty="0" smtClean="0">
                <a:latin typeface="Monotype Corsiva" pitchFamily="66" charset="0"/>
              </a:rPr>
              <a:t>      (быстро)</a:t>
            </a:r>
          </a:p>
          <a:p>
            <a:pPr marL="342900" indent="-342900" algn="just">
              <a:spcBef>
                <a:spcPct val="20000"/>
              </a:spcBef>
            </a:pPr>
            <a:r>
              <a:rPr lang="ru-RU" sz="2400" dirty="0" smtClean="0">
                <a:latin typeface="Monotype Corsiva" pitchFamily="66" charset="0"/>
              </a:rPr>
              <a:t>      (быть обманутым).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ru-RU" sz="2400" dirty="0" smtClean="0">
                <a:latin typeface="Monotype Corsiva" pitchFamily="66" charset="0"/>
              </a:rPr>
              <a:t>            (замолчать)</a:t>
            </a:r>
          </a:p>
          <a:p>
            <a:pPr marL="342900" indent="-342900" algn="just">
              <a:spcBef>
                <a:spcPct val="20000"/>
              </a:spcBef>
            </a:pPr>
            <a:r>
              <a:rPr lang="ru-RU" sz="2400" dirty="0" smtClean="0">
                <a:latin typeface="Monotype Corsiva" pitchFamily="66" charset="0"/>
              </a:rPr>
              <a:t>           (выучить)</a:t>
            </a:r>
          </a:p>
          <a:p>
            <a:pPr marL="342900" indent="-342900" algn="just">
              <a:spcBef>
                <a:spcPct val="20000"/>
              </a:spcBef>
            </a:pPr>
            <a:r>
              <a:rPr lang="ru-RU" sz="2400" dirty="0" smtClean="0">
                <a:latin typeface="Monotype Corsiva" pitchFamily="66" charset="0"/>
              </a:rPr>
              <a:t>                              (остаться не с чем).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ru-RU" sz="2400" dirty="0" smtClean="0">
                <a:latin typeface="Monotype Corsiva" pitchFamily="66" charset="0"/>
              </a:rPr>
              <a:t>              (медленно)</a:t>
            </a:r>
          </a:p>
          <a:p>
            <a:pPr marL="342900" indent="-342900" algn="just">
              <a:spcBef>
                <a:spcPct val="20000"/>
              </a:spcBef>
            </a:pPr>
            <a:r>
              <a:rPr lang="ru-RU" sz="2400" dirty="0" smtClean="0">
                <a:latin typeface="Monotype Corsiva" pitchFamily="66" charset="0"/>
              </a:rPr>
              <a:t>       (обманывать)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ru-RU" sz="2400" dirty="0" smtClean="0">
                <a:latin typeface="Monotype Corsiva" pitchFamily="66" charset="0"/>
              </a:rPr>
              <a:t>       (запомнить)</a:t>
            </a:r>
          </a:p>
          <a:p>
            <a:pPr marL="342900" indent="-342900" algn="just">
              <a:spcBef>
                <a:spcPct val="20000"/>
              </a:spcBef>
            </a:pPr>
            <a:r>
              <a:rPr lang="ru-RU" sz="2400" dirty="0" smtClean="0">
                <a:latin typeface="Monotype Corsiva" pitchFamily="66" charset="0"/>
              </a:rPr>
              <a:t>      (болтать)</a:t>
            </a:r>
          </a:p>
          <a:p>
            <a:pPr marL="342900" indent="-342900" algn="just">
              <a:spcBef>
                <a:spcPct val="20000"/>
              </a:spcBef>
            </a:pPr>
            <a:r>
              <a:rPr lang="ru-RU" sz="2400" dirty="0" smtClean="0">
                <a:latin typeface="Monotype Corsiva" pitchFamily="66" charset="0"/>
              </a:rPr>
              <a:t>             (преувеличивать)</a:t>
            </a:r>
          </a:p>
          <a:p>
            <a:pPr marL="342900" indent="-342900" algn="just">
              <a:spcBef>
                <a:spcPct val="20000"/>
              </a:spcBef>
            </a:pPr>
            <a:r>
              <a:rPr lang="ru-RU" sz="2400" dirty="0" smtClean="0">
                <a:latin typeface="Monotype Corsiva" pitchFamily="66" charset="0"/>
              </a:rPr>
              <a:t>      (о лишнем человеке)</a:t>
            </a:r>
          </a:p>
          <a:p>
            <a:pPr marL="342900" indent="-342900" algn="just">
              <a:spcBef>
                <a:spcPct val="20000"/>
              </a:spcBef>
            </a:pPr>
            <a:r>
              <a:rPr lang="ru-RU" sz="2400" dirty="0" smtClean="0">
                <a:latin typeface="Monotype Corsiva" pitchFamily="66" charset="0"/>
              </a:rPr>
              <a:t>         (бесплатно, даром, просто)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ds01.infourok.ru/uploads/ex/0feb/00004a82-45b94b81/img10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Слово – это удивительный дар, которым обладает только человек. В русском языке великое множество слов. Но сколько их? На этот вопрос не может утвердительно ответить не один специалист. Богатая разнообразная лексика русского языка собрана в словарях.</a:t>
            </a:r>
          </a:p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 Словари – это сборники слов, расположенных в алфавитном порядке.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e:\Profile\Win7\Desktop\Literatura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latin typeface="Monotype Corsiva" pitchFamily="66" charset="0"/>
              </a:rPr>
              <a:t>Заповеди речевого этикета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1.Всегда знай, с какой целью и зачем говоришь.</a:t>
            </a:r>
          </a:p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2. Помни, что вежливость- основа речевого поведения.</a:t>
            </a:r>
          </a:p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3. Уважай собеседника, не перебивай его.</a:t>
            </a:r>
          </a:p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4. Если твой собеседник допускает речевые  погрешности, старайся очень тактично помочь ему от них избавиться</a:t>
            </a:r>
          </a:p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5. Говори просто, четко, понятно.</a:t>
            </a:r>
          </a:p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6. Не думай, что, употребляя грубые слова, ты кажешься взрослее.</a:t>
            </a:r>
          </a:p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7. Употребляй только те слова, значение которых               для тебя совершенно понятно.</a:t>
            </a:r>
          </a:p>
          <a:p>
            <a:pPr>
              <a:buNone/>
            </a:pP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999" cy="6833512"/>
          </a:xfrm>
        </p:spPr>
      </p:pic>
    </p:spTree>
    <p:extLst>
      <p:ext uri="{BB962C8B-B14F-4D97-AF65-F5344CB8AC3E}">
        <p14:creationId xmlns:p14="http://schemas.microsoft.com/office/powerpoint/2010/main" val="401619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556792"/>
            <a:ext cx="5256584" cy="1800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Спасибо за внимание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Picture 4" descr="https://lubkadet.edumsko.ru/uploads/2000/1940/section/120144/global-peopl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3212976"/>
            <a:ext cx="2880320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Каждый народ - это своя неповторимая культура, история, традиции, образ жизни. И, конечно же, язык. Сберечь его – очень важная задача.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9" name="Picture 5" descr="e:\Profile\Win7\Desktop\национа-ьности-4837580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59" y="2348880"/>
            <a:ext cx="4511351" cy="45091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5"/>
            <a:ext cx="8568952" cy="324036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Без языка не существовал бы мир. Как рыба не может жить без воды, так человек не может существовать без языка. На языке мы думаем, общаемся, творим. В разных странах мира люди сегодня говорят на 6000 языках. А всегда ли это было так?</a:t>
            </a:r>
          </a:p>
          <a:p>
            <a:endParaRPr lang="ru-RU" dirty="0"/>
          </a:p>
        </p:txBody>
      </p:sp>
      <p:pic>
        <p:nvPicPr>
          <p:cNvPr id="4" name="Picture 4" descr="http://www.what-who.com/uploads/images/n/n_00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2924944"/>
            <a:ext cx="4585972" cy="36896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Библейская легенда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3384375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Согласно  Библейскому преданию, после всемирного потопа все люди разговаривали на одном языке. Люди захотели построить  в Вавилоне башню до самых небес как символ человеческого единства.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3068960"/>
            <a:ext cx="5328592" cy="3573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Не захотел Бог, чтобы люди добрались до неба, </a:t>
            </a:r>
            <a:r>
              <a:rPr lang="ru-RU" dirty="0">
                <a:latin typeface="Monotype Corsiva" pitchFamily="66" charset="0"/>
              </a:rPr>
              <a:t>и В наказание за такое суетное и гордое предприятие он смешал их языки так, что они перестали понимать друг друга и поневоле должны были рассеяться, оставив недостроенному городу название «Вавилон», что значит «смешение». Вот эти события и называется «вавилонским столпотворением». Так произошли разные народы, говорящие на разных </a:t>
            </a:r>
            <a:r>
              <a:rPr lang="ru-RU" dirty="0" smtClean="0">
                <a:latin typeface="Monotype Corsiva" pitchFamily="66" charset="0"/>
              </a:rPr>
              <a:t>языках.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2290" name="Picture 2" descr="https://ds03.infourok.ru/uploads/ex/1154/0001364b-63e550c6/img1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2636912"/>
            <a:ext cx="8136904" cy="388843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>
                <a:latin typeface="Monotype Corsiva" pitchFamily="66" charset="0"/>
              </a:rPr>
              <a:t>Россия - многонациональное государство. Каждая нация – это неповторимая культура, история, традиции и, конечно же, язык. </a:t>
            </a:r>
            <a:endParaRPr lang="ru-RU" dirty="0" smtClean="0">
              <a:latin typeface="Monotype Corsiva" pitchFamily="66" charset="0"/>
            </a:endParaRPr>
          </a:p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Более </a:t>
            </a:r>
            <a:r>
              <a:rPr lang="ru-RU" dirty="0">
                <a:latin typeface="Monotype Corsiva" pitchFamily="66" charset="0"/>
              </a:rPr>
              <a:t>130 языков звучат в нашей стране.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Знать свой язык обязан каждый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5976" y="1628800"/>
            <a:ext cx="4392488" cy="432048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Н.Г. Чернышевский говорил «Изучать родной язык необходимо… чтобы уметь употреблять его для выражения своих мыслей».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9218" name="Picture 2" descr="http://www.personbio.com/img/871/871_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4031796" cy="4581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e:\Profile\Win7\Desktop\Literatura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2800" dirty="0" smtClean="0">
              <a:latin typeface="Monotype Corsiva" pitchFamily="66" charset="0"/>
            </a:endParaRPr>
          </a:p>
          <a:p>
            <a:pPr algn="ctr">
              <a:buNone/>
            </a:pPr>
            <a:r>
              <a:rPr lang="ru-RU" i="1" dirty="0" smtClean="0">
                <a:latin typeface="Monotype Corsiva" pitchFamily="66" charset="0"/>
              </a:rPr>
              <a:t>Пословица – это краткое, мудрое изречение, </a:t>
            </a:r>
            <a:r>
              <a:rPr lang="ru-RU" dirty="0" smtClean="0">
                <a:latin typeface="Monotype Corsiva" pitchFamily="66" charset="0"/>
              </a:rPr>
              <a:t>которое имеет поучительный смысл и заключает в себе житейскую мудрость.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Пословицы не даром молвятся,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 них прожить нельзя!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Они великие помощницы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в жизни новые друзья.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Порой они нас наставляют,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Советы мудрые дают,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Порой чему-то поучают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от беды нас берегут.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Дополни пословицу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5776" y="1440000"/>
            <a:ext cx="46085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век учись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                       не разрубишь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не вытащишь и рыбку из пруда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                                      труд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        а нашёл береги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              что соловей без песни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людей насмешишь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враг мой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   не ждут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             не сиди на печи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потехе час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              беде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0336" y="1440000"/>
            <a:ext cx="5023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Век живи - …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Крепкую дружбу топором …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Без труда …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Землю солнце красит , а человека - …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Нет друга – ищи, …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Человек без Родины, …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Поспешишь … 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Язык мой - …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Семеро одного …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Хочешь есть калачи …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Делу время  … 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Друзья познаются в …</a:t>
            </a:r>
          </a:p>
        </p:txBody>
      </p:sp>
      <p:pic>
        <p:nvPicPr>
          <p:cNvPr id="14" name="Picture 2" descr="http://ds6.detkin-club.ru/images/custom_2/_581e0d3b9b77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3717032"/>
            <a:ext cx="2736304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693</Words>
  <Application>Microsoft Office PowerPoint</Application>
  <PresentationFormat>Экран (4:3)</PresentationFormat>
  <Paragraphs>87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Monotype Corsiva</vt:lpstr>
      <vt:lpstr>Times New Roman</vt:lpstr>
      <vt:lpstr>Тема Office</vt:lpstr>
      <vt:lpstr>18 Августа - день общего языка</vt:lpstr>
      <vt:lpstr>Презентация PowerPoint</vt:lpstr>
      <vt:lpstr>Презентация PowerPoint</vt:lpstr>
      <vt:lpstr>Библейская легенда</vt:lpstr>
      <vt:lpstr>Презентация PowerPoint</vt:lpstr>
      <vt:lpstr>Презентация PowerPoint</vt:lpstr>
      <vt:lpstr>Знать свой язык обязан каждый</vt:lpstr>
      <vt:lpstr>Презентация PowerPoint</vt:lpstr>
      <vt:lpstr>Дополни пословицу</vt:lpstr>
      <vt:lpstr>Презентация PowerPoint</vt:lpstr>
      <vt:lpstr>Крылатые выражения</vt:lpstr>
      <vt:lpstr>Презентация PowerPoint</vt:lpstr>
      <vt:lpstr>Заповеди речевого этикета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 февраля - международный день родного языка</dc:title>
  <dc:creator>Сергей</dc:creator>
  <cp:lastModifiedBy>User</cp:lastModifiedBy>
  <cp:revision>6</cp:revision>
  <dcterms:created xsi:type="dcterms:W3CDTF">2018-02-19T12:24:51Z</dcterms:created>
  <dcterms:modified xsi:type="dcterms:W3CDTF">2023-08-30T12:33:52Z</dcterms:modified>
</cp:coreProperties>
</file>