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8F3EC-9304-4FBC-83A6-923DE7B633E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F0B612-85AE-4C2B-8FF3-0AB28EF96E2A}">
      <dgm:prSet/>
      <dgm:spPr/>
      <dgm:t>
        <a:bodyPr/>
        <a:lstStyle/>
        <a:p>
          <a:pPr rtl="0"/>
          <a:endParaRPr lang="ru-RU" dirty="0"/>
        </a:p>
      </dgm:t>
    </dgm:pt>
    <dgm:pt modelId="{B62A3173-8C47-4190-83C1-A28E9071FE64}" type="sibTrans" cxnId="{9B2B7327-2457-44DF-BF04-668A7BABCA85}">
      <dgm:prSet/>
      <dgm:spPr/>
      <dgm:t>
        <a:bodyPr/>
        <a:lstStyle/>
        <a:p>
          <a:endParaRPr lang="ru-RU"/>
        </a:p>
      </dgm:t>
    </dgm:pt>
    <dgm:pt modelId="{7D30B515-4078-4B9E-BFF1-A7C48B63BC47}" type="parTrans" cxnId="{9B2B7327-2457-44DF-BF04-668A7BABCA85}">
      <dgm:prSet/>
      <dgm:spPr/>
      <dgm:t>
        <a:bodyPr/>
        <a:lstStyle/>
        <a:p>
          <a:endParaRPr lang="ru-RU"/>
        </a:p>
      </dgm:t>
    </dgm:pt>
    <dgm:pt modelId="{D56DA59C-CF11-45A8-BE39-6E67EB10BA1F}" type="pres">
      <dgm:prSet presAssocID="{25A8F3EC-9304-4FBC-83A6-923DE7B633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C4849A-51E5-4CEC-9317-7CB74C761397}" type="pres">
      <dgm:prSet presAssocID="{D9F0B612-85AE-4C2B-8FF3-0AB28EF96E2A}" presName="circle1" presStyleLbl="node1" presStyleIdx="0" presStyleCnt="1"/>
      <dgm:spPr/>
    </dgm:pt>
    <dgm:pt modelId="{55EDE36B-F8D6-4B1B-A7AD-AC6209000CCE}" type="pres">
      <dgm:prSet presAssocID="{D9F0B612-85AE-4C2B-8FF3-0AB28EF96E2A}" presName="space" presStyleCnt="0"/>
      <dgm:spPr/>
    </dgm:pt>
    <dgm:pt modelId="{C0F79697-FEDB-4291-A4C8-C0D0F43758EA}" type="pres">
      <dgm:prSet presAssocID="{D9F0B612-85AE-4C2B-8FF3-0AB28EF96E2A}" presName="rect1" presStyleLbl="alignAcc1" presStyleIdx="0" presStyleCnt="1" custScaleX="100000" custLinFactNeighborX="-814" custLinFactNeighborY="5160"/>
      <dgm:spPr/>
      <dgm:t>
        <a:bodyPr/>
        <a:lstStyle/>
        <a:p>
          <a:endParaRPr lang="ru-RU"/>
        </a:p>
      </dgm:t>
    </dgm:pt>
    <dgm:pt modelId="{6C0FDFEC-9AC7-46E6-AC30-B4EBA5D63508}" type="pres">
      <dgm:prSet presAssocID="{D9F0B612-85AE-4C2B-8FF3-0AB28EF96E2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D8270C-BF9E-4B9B-A72F-DC34660890B2}" type="presOf" srcId="{D9F0B612-85AE-4C2B-8FF3-0AB28EF96E2A}" destId="{6C0FDFEC-9AC7-46E6-AC30-B4EBA5D63508}" srcOrd="1" destOrd="0" presId="urn:microsoft.com/office/officeart/2005/8/layout/target3"/>
    <dgm:cxn modelId="{E1671585-4FCF-4C2E-81F0-3BA333D3B136}" type="presOf" srcId="{25A8F3EC-9304-4FBC-83A6-923DE7B633E1}" destId="{D56DA59C-CF11-45A8-BE39-6E67EB10BA1F}" srcOrd="0" destOrd="0" presId="urn:microsoft.com/office/officeart/2005/8/layout/target3"/>
    <dgm:cxn modelId="{9B2B7327-2457-44DF-BF04-668A7BABCA85}" srcId="{25A8F3EC-9304-4FBC-83A6-923DE7B633E1}" destId="{D9F0B612-85AE-4C2B-8FF3-0AB28EF96E2A}" srcOrd="0" destOrd="0" parTransId="{7D30B515-4078-4B9E-BFF1-A7C48B63BC47}" sibTransId="{B62A3173-8C47-4190-83C1-A28E9071FE64}"/>
    <dgm:cxn modelId="{5BD44BE3-D516-4C70-9B39-799E2F6A21F4}" type="presOf" srcId="{D9F0B612-85AE-4C2B-8FF3-0AB28EF96E2A}" destId="{C0F79697-FEDB-4291-A4C8-C0D0F43758EA}" srcOrd="0" destOrd="0" presId="urn:microsoft.com/office/officeart/2005/8/layout/target3"/>
    <dgm:cxn modelId="{B538701B-349E-45BC-BA71-5C321D0B1F5D}" type="presParOf" srcId="{D56DA59C-CF11-45A8-BE39-6E67EB10BA1F}" destId="{51C4849A-51E5-4CEC-9317-7CB74C761397}" srcOrd="0" destOrd="0" presId="urn:microsoft.com/office/officeart/2005/8/layout/target3"/>
    <dgm:cxn modelId="{50FE61CA-2ECE-4CF8-B7F7-C3D35FD7B469}" type="presParOf" srcId="{D56DA59C-CF11-45A8-BE39-6E67EB10BA1F}" destId="{55EDE36B-F8D6-4B1B-A7AD-AC6209000CCE}" srcOrd="1" destOrd="0" presId="urn:microsoft.com/office/officeart/2005/8/layout/target3"/>
    <dgm:cxn modelId="{65C6CF8A-C205-44E4-9A68-2CC183FA4EF3}" type="presParOf" srcId="{D56DA59C-CF11-45A8-BE39-6E67EB10BA1F}" destId="{C0F79697-FEDB-4291-A4C8-C0D0F43758EA}" srcOrd="2" destOrd="0" presId="urn:microsoft.com/office/officeart/2005/8/layout/target3"/>
    <dgm:cxn modelId="{6002664D-63E7-4A54-ABA0-1A85FF0A1617}" type="presParOf" srcId="{D56DA59C-CF11-45A8-BE39-6E67EB10BA1F}" destId="{6C0FDFEC-9AC7-46E6-AC30-B4EBA5D6350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4849A-51E5-4CEC-9317-7CB74C761397}">
      <dsp:nvSpPr>
        <dsp:cNvPr id="0" name=""/>
        <dsp:cNvSpPr/>
      </dsp:nvSpPr>
      <dsp:spPr>
        <a:xfrm>
          <a:off x="0" y="0"/>
          <a:ext cx="646331" cy="6463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79697-FEDB-4291-A4C8-C0D0F43758EA}">
      <dsp:nvSpPr>
        <dsp:cNvPr id="0" name=""/>
        <dsp:cNvSpPr/>
      </dsp:nvSpPr>
      <dsp:spPr>
        <a:xfrm>
          <a:off x="290497" y="0"/>
          <a:ext cx="4013214" cy="6463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290497" y="0"/>
        <a:ext cx="4013214" cy="646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8869" y="990600"/>
            <a:ext cx="69862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работает почта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18283602"/>
              </p:ext>
            </p:extLst>
          </p:nvPr>
        </p:nvGraphicFramePr>
        <p:xfrm>
          <a:off x="4495800" y="5181600"/>
          <a:ext cx="433638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4" name="Picture 2" descr="http://10novostey.ru/wp-content/uploads/2013/06/Dostavka-pochtyi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3116"/>
            <a:ext cx="5429288" cy="3071834"/>
          </a:xfrm>
          <a:prstGeom prst="rect">
            <a:avLst/>
          </a:prstGeom>
          <a:noFill/>
        </p:spPr>
      </p:pic>
      <p:pic>
        <p:nvPicPr>
          <p:cNvPr id="1026" name="Picture 2" descr="C:\Users\ADMIN\Desktop\russianpost_logoRGB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5072074"/>
            <a:ext cx="4429156" cy="1508118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 rot="10401249" flipV="1">
            <a:off x="577918" y="536013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Середа А.А.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Почтовые работники стараются обслужить всех клиентов,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проверяют оформление писем, телеграмм, документов, бланков.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deita.ru/files/Image/news/821068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3987798" cy="4038600"/>
          </a:xfrm>
          <a:prstGeom prst="rect">
            <a:avLst/>
          </a:prstGeom>
          <a:noFill/>
        </p:spPr>
      </p:pic>
      <p:pic>
        <p:nvPicPr>
          <p:cNvPr id="17410" name="Picture 2" descr="http://cdn2.img22.rian.ru/images/93786/39/9378639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50292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почте работники сортируют принятую корреспонденцию.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slon.ru/images3/213/900000/464/973388.jpg?13754210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4419600" cy="3505200"/>
          </a:xfrm>
          <a:prstGeom prst="rect">
            <a:avLst/>
          </a:prstGeom>
          <a:noFill/>
        </p:spPr>
      </p:pic>
      <p:pic>
        <p:nvPicPr>
          <p:cNvPr id="16388" name="Picture 4" descr="http://user.vse42.ru/files/ui-52aec1863fa1a2.12196887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7338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895600" cy="17526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Потом поезда, самолёты или машины доставляют почту в разные уголки нашей страны.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://www.amurpost.com/Portals/1/Blog/Files/12/333/WorldClien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0" y="228600"/>
            <a:ext cx="5105400" cy="3403600"/>
          </a:xfrm>
          <a:prstGeom prst="rect">
            <a:avLst/>
          </a:prstGeom>
          <a:noFill/>
        </p:spPr>
      </p:pic>
      <p:pic>
        <p:nvPicPr>
          <p:cNvPr id="6" name="Picture 10" descr="h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505200"/>
            <a:ext cx="4714724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2_64864565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886200"/>
            <a:ext cx="422494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7620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посёлках и городах почтальоны разносят доставленную почту по домам.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m1.bfm.ru/news/maindocumentphoto/2012/10/15/pochta_rossii_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1987" y="1288102"/>
            <a:ext cx="4419600" cy="2521897"/>
          </a:xfrm>
          <a:prstGeom prst="rect">
            <a:avLst/>
          </a:prstGeom>
          <a:noFill/>
        </p:spPr>
      </p:pic>
      <p:pic>
        <p:nvPicPr>
          <p:cNvPr id="14340" name="Picture 4" descr="http://www.rostov.ru/people/articles/2006/12/11/131751/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4191000" cy="3048001"/>
          </a:xfrm>
          <a:prstGeom prst="rect">
            <a:avLst/>
          </a:prstGeom>
          <a:noFill/>
        </p:spPr>
      </p:pic>
      <p:pic>
        <p:nvPicPr>
          <p:cNvPr id="14342" name="Picture 6" descr="http://s-kub.ru/wp-content/uploads/2013/01/2011042012123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3809999"/>
            <a:ext cx="4524375" cy="27051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602" y="2967335"/>
            <a:ext cx="7672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9" descr="6a00d834515a1f69e20148c6752713970c-5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"/>
            <a:ext cx="3986572" cy="2224087"/>
          </a:xfrm>
          <a:prstGeom prst="rect">
            <a:avLst/>
          </a:prstGeom>
          <a:noFill/>
        </p:spPr>
      </p:pic>
      <p:pic>
        <p:nvPicPr>
          <p:cNvPr id="9" name="Picture 6" descr="x_40b9c3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784749"/>
            <a:ext cx="4343400" cy="2897730"/>
          </a:xfrm>
          <a:prstGeom prst="rect">
            <a:avLst/>
          </a:prstGeom>
          <a:noFill/>
        </p:spPr>
      </p:pic>
      <p:pic>
        <p:nvPicPr>
          <p:cNvPr id="11" name="Picture 7" descr="1304571969849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323" y="2123859"/>
            <a:ext cx="3754877" cy="195640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52400" y="228600"/>
            <a:ext cx="48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/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Почта нужна людям для того, чтобы можно было связаться с другими людьми, поздравить открыткой или телеграммой родных и знакомых с праздником, рассказать в письме о своей семье, отправить деловое письмо на предприятие.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img0.liveinternet.ru/images/attach/c/0/41/27/41027157_1237070763_pochta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40386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www.penza.vt.ru/_data/objects/0002/2446/image0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3962400" cy="2594538"/>
          </a:xfrm>
          <a:prstGeom prst="rect">
            <a:avLst/>
          </a:prstGeom>
          <a:noFill/>
        </p:spPr>
      </p:pic>
      <p:pic>
        <p:nvPicPr>
          <p:cNvPr id="4" name="Picture 12" descr="http://egov.astrobl.ru/sites/egov.astrobl.ru/files/pochta_novay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924300"/>
            <a:ext cx="3733800" cy="2800351"/>
          </a:xfrm>
          <a:prstGeom prst="rect">
            <a:avLst/>
          </a:prstGeom>
          <a:noFill/>
        </p:spPr>
      </p:pic>
      <p:pic>
        <p:nvPicPr>
          <p:cNvPr id="5" name="Picture 8" descr="http://at-communication.com/upload/Image/codan/hf_transceivers/uuplus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2682" y="1159036"/>
            <a:ext cx="3547918" cy="2487622"/>
          </a:xfrm>
          <a:prstGeom prst="rect">
            <a:avLst/>
          </a:prstGeom>
          <a:noFill/>
        </p:spPr>
      </p:pic>
      <p:pic>
        <p:nvPicPr>
          <p:cNvPr id="6" name="Picture 10" descr="http://img0.liveinternet.ru/images/attach/c/6/92/336/92336206_tat3_78b7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7704" y="3630445"/>
            <a:ext cx="3831236" cy="30861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1000" y="1524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Существуют разные виды связи: телефон, телеграф, почта, радио, интернет.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 виды этой связи есть на почте.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Посетители разговаривают по телефону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людьми из других городов.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istoky.ru/images/portfolio/01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66800" y="1447800"/>
            <a:ext cx="7112000" cy="50956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Телеграфисты телеграфируют, отправляют телеграммы.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Телеграмма – это срочное сообщение передаваемое по телеграфу.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www.magistral-uz.com.ua/img/65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4343400" cy="4038600"/>
          </a:xfrm>
          <a:prstGeom prst="rect">
            <a:avLst/>
          </a:prstGeom>
          <a:noFill/>
        </p:spPr>
      </p:pic>
      <p:pic>
        <p:nvPicPr>
          <p:cNvPr id="22530" name="Picture 2" descr="http://20th.su/wp-content/uploads/2012/03/telegramma-300x1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33600"/>
            <a:ext cx="32004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Почтальоны отбирают посылки, письма и бандероли.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ntex-press.by/get_img?ImageId=1090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4371976" cy="3473451"/>
          </a:xfrm>
          <a:prstGeom prst="rect">
            <a:avLst/>
          </a:prstGeom>
          <a:noFill/>
        </p:spPr>
      </p:pic>
      <p:pic>
        <p:nvPicPr>
          <p:cNvPr id="21506" name="Picture 2" descr="http://www.mn.ru/images/34270/60/3427060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962400" cy="4175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7400" y="838200"/>
            <a:ext cx="2590800" cy="1590293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почте посетителям предоставляют и другие услуги: можно заплатить за квартиру по квитанции.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vg-news.ru/sites/default/files/news/200911/8377c6d24a19b1a1391dd04375bbfc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5121875" cy="3790187"/>
          </a:xfrm>
          <a:prstGeom prst="rect">
            <a:avLst/>
          </a:prstGeom>
          <a:noFill/>
        </p:spPr>
      </p:pic>
      <p:pic>
        <p:nvPicPr>
          <p:cNvPr id="4" name="Picture 7" descr="pht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258180"/>
            <a:ext cx="4566774" cy="341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Купить или выписать газеты и журналы.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www.interpochta.ru/images/content/history/1998/1998_big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352159" cy="49112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8153400" cy="743712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почте продают открытки, конверты.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salonvesna.ru/file/wm/svyr/1p/p84pq952-8n12-11qq-oq18-001r8p7qrnnn/c84cd952-8a12-11dd-bd18-001e8c7deaaa.w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4343400" cy="3508188"/>
          </a:xfrm>
          <a:prstGeom prst="rect">
            <a:avLst/>
          </a:prstGeom>
          <a:noFill/>
        </p:spPr>
      </p:pic>
      <p:pic>
        <p:nvPicPr>
          <p:cNvPr id="19460" name="Picture 4" descr="http://img05.slando.ru/images_slandoru/71993851_5_644x461_otkrytki-konverty-1-i-9-maya-sssr-moskovskaya-oblast_rev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5894" y="1828800"/>
            <a:ext cx="3733800" cy="2141761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95800" y="4495800"/>
            <a:ext cx="4119562" cy="208032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</TotalTime>
  <Words>203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       </vt:lpstr>
      <vt:lpstr>   </vt:lpstr>
      <vt:lpstr>         Посетители разговаривают по телефону  с людьми из других городов.</vt:lpstr>
      <vt:lpstr>Телеграфисты телеграфируют, отправляют телеграммы.  Телеграмма – это срочное сообщение передаваемое по телеграфу. </vt:lpstr>
      <vt:lpstr>Почтальоны отбирают посылки, письма и бандероли. </vt:lpstr>
      <vt:lpstr>На почте посетителям предоставляют и другие услуги: можно заплатить за квартиру по квитанции.</vt:lpstr>
      <vt:lpstr>Купить или выписать газеты и журналы.</vt:lpstr>
      <vt:lpstr>На почте продают открытки, конверты.</vt:lpstr>
      <vt:lpstr>Почтовые работники стараются обслужить всех клиентов,  проверяют оформление писем, телеграмм, документов, бланков.</vt:lpstr>
      <vt:lpstr>На почте работники сортируют принятую корреспонденцию. </vt:lpstr>
      <vt:lpstr>Потом поезда, самолёты или машины доставляют почту в разные уголки нашей страны.</vt:lpstr>
      <vt:lpstr>В разных посёлках и городах почтальоны разносят доставленную почту по домам.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связи</dc:title>
  <dc:creator>Маришка</dc:creator>
  <cp:lastModifiedBy>User</cp:lastModifiedBy>
  <cp:revision>42</cp:revision>
  <dcterms:modified xsi:type="dcterms:W3CDTF">2023-07-17T23:40:32Z</dcterms:modified>
</cp:coreProperties>
</file>