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7" r:id="rId5"/>
    <p:sldId id="258" r:id="rId6"/>
    <p:sldId id="263" r:id="rId7"/>
    <p:sldId id="264" r:id="rId8"/>
    <p:sldId id="262" r:id="rId9"/>
    <p:sldId id="266"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6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5775B54-6307-44C9-802D-C58F4B8FEF8E}" type="datetimeFigureOut">
              <a:rPr lang="ru-RU" smtClean="0"/>
              <a:pPr/>
              <a:t>16.05.2024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D84BD6C-C626-4F02-9054-377ECAEB0503}" type="slidenum">
              <a:rPr lang="ru-RU" smtClean="0"/>
              <a:pPr/>
              <a:t>‹#›</a:t>
            </a:fld>
            <a:endParaRPr lang="ru-RU"/>
          </a:p>
        </p:txBody>
      </p:sp>
    </p:spTree>
    <p:extLst>
      <p:ext uri="{BB962C8B-B14F-4D97-AF65-F5344CB8AC3E}">
        <p14:creationId xmlns:p14="http://schemas.microsoft.com/office/powerpoint/2010/main" val="1516719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5775B54-6307-44C9-802D-C58F4B8FEF8E}" type="datetimeFigureOut">
              <a:rPr lang="ru-RU" smtClean="0"/>
              <a:pPr/>
              <a:t>16.05.2024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D84BD6C-C626-4F02-9054-377ECAEB0503}" type="slidenum">
              <a:rPr lang="ru-RU" smtClean="0"/>
              <a:pPr/>
              <a:t>‹#›</a:t>
            </a:fld>
            <a:endParaRPr lang="ru-RU"/>
          </a:p>
        </p:txBody>
      </p:sp>
    </p:spTree>
    <p:extLst>
      <p:ext uri="{BB962C8B-B14F-4D97-AF65-F5344CB8AC3E}">
        <p14:creationId xmlns:p14="http://schemas.microsoft.com/office/powerpoint/2010/main" val="3261156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5775B54-6307-44C9-802D-C58F4B8FEF8E}" type="datetimeFigureOut">
              <a:rPr lang="ru-RU" smtClean="0"/>
              <a:pPr/>
              <a:t>16.05.2024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D84BD6C-C626-4F02-9054-377ECAEB0503}" type="slidenum">
              <a:rPr lang="ru-RU" smtClean="0"/>
              <a:pPr/>
              <a:t>‹#›</a:t>
            </a:fld>
            <a:endParaRPr lang="ru-RU"/>
          </a:p>
        </p:txBody>
      </p:sp>
    </p:spTree>
    <p:extLst>
      <p:ext uri="{BB962C8B-B14F-4D97-AF65-F5344CB8AC3E}">
        <p14:creationId xmlns:p14="http://schemas.microsoft.com/office/powerpoint/2010/main" val="3782471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5775B54-6307-44C9-802D-C58F4B8FEF8E}" type="datetimeFigureOut">
              <a:rPr lang="ru-RU" smtClean="0"/>
              <a:pPr/>
              <a:t>16.05.2024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D84BD6C-C626-4F02-9054-377ECAEB0503}" type="slidenum">
              <a:rPr lang="ru-RU" smtClean="0"/>
              <a:pPr/>
              <a:t>‹#›</a:t>
            </a:fld>
            <a:endParaRPr lang="ru-RU"/>
          </a:p>
        </p:txBody>
      </p:sp>
    </p:spTree>
    <p:extLst>
      <p:ext uri="{BB962C8B-B14F-4D97-AF65-F5344CB8AC3E}">
        <p14:creationId xmlns:p14="http://schemas.microsoft.com/office/powerpoint/2010/main" val="3002626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5775B54-6307-44C9-802D-C58F4B8FEF8E}" type="datetimeFigureOut">
              <a:rPr lang="ru-RU" smtClean="0"/>
              <a:pPr/>
              <a:t>16.05.2024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D84BD6C-C626-4F02-9054-377ECAEB0503}" type="slidenum">
              <a:rPr lang="ru-RU" smtClean="0"/>
              <a:pPr/>
              <a:t>‹#›</a:t>
            </a:fld>
            <a:endParaRPr lang="ru-RU"/>
          </a:p>
        </p:txBody>
      </p:sp>
    </p:spTree>
    <p:extLst>
      <p:ext uri="{BB962C8B-B14F-4D97-AF65-F5344CB8AC3E}">
        <p14:creationId xmlns:p14="http://schemas.microsoft.com/office/powerpoint/2010/main" val="842589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5775B54-6307-44C9-802D-C58F4B8FEF8E}" type="datetimeFigureOut">
              <a:rPr lang="ru-RU" smtClean="0"/>
              <a:pPr/>
              <a:t>16.05.2024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D84BD6C-C626-4F02-9054-377ECAEB0503}" type="slidenum">
              <a:rPr lang="ru-RU" smtClean="0"/>
              <a:pPr/>
              <a:t>‹#›</a:t>
            </a:fld>
            <a:endParaRPr lang="ru-RU"/>
          </a:p>
        </p:txBody>
      </p:sp>
    </p:spTree>
    <p:extLst>
      <p:ext uri="{BB962C8B-B14F-4D97-AF65-F5344CB8AC3E}">
        <p14:creationId xmlns:p14="http://schemas.microsoft.com/office/powerpoint/2010/main" val="4043789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5775B54-6307-44C9-802D-C58F4B8FEF8E}" type="datetimeFigureOut">
              <a:rPr lang="ru-RU" smtClean="0"/>
              <a:pPr/>
              <a:t>16.05.2024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D84BD6C-C626-4F02-9054-377ECAEB0503}" type="slidenum">
              <a:rPr lang="ru-RU" smtClean="0"/>
              <a:pPr/>
              <a:t>‹#›</a:t>
            </a:fld>
            <a:endParaRPr lang="ru-RU"/>
          </a:p>
        </p:txBody>
      </p:sp>
    </p:spTree>
    <p:extLst>
      <p:ext uri="{BB962C8B-B14F-4D97-AF65-F5344CB8AC3E}">
        <p14:creationId xmlns:p14="http://schemas.microsoft.com/office/powerpoint/2010/main" val="2012562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5775B54-6307-44C9-802D-C58F4B8FEF8E}" type="datetimeFigureOut">
              <a:rPr lang="ru-RU" smtClean="0"/>
              <a:pPr/>
              <a:t>16.05.2024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D84BD6C-C626-4F02-9054-377ECAEB0503}" type="slidenum">
              <a:rPr lang="ru-RU" smtClean="0"/>
              <a:pPr/>
              <a:t>‹#›</a:t>
            </a:fld>
            <a:endParaRPr lang="ru-RU"/>
          </a:p>
        </p:txBody>
      </p:sp>
    </p:spTree>
    <p:extLst>
      <p:ext uri="{BB962C8B-B14F-4D97-AF65-F5344CB8AC3E}">
        <p14:creationId xmlns:p14="http://schemas.microsoft.com/office/powerpoint/2010/main" val="4005076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5775B54-6307-44C9-802D-C58F4B8FEF8E}" type="datetimeFigureOut">
              <a:rPr lang="ru-RU" smtClean="0"/>
              <a:pPr/>
              <a:t>16.05.2024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D84BD6C-C626-4F02-9054-377ECAEB0503}" type="slidenum">
              <a:rPr lang="ru-RU" smtClean="0"/>
              <a:pPr/>
              <a:t>‹#›</a:t>
            </a:fld>
            <a:endParaRPr lang="ru-RU"/>
          </a:p>
        </p:txBody>
      </p:sp>
    </p:spTree>
    <p:extLst>
      <p:ext uri="{BB962C8B-B14F-4D97-AF65-F5344CB8AC3E}">
        <p14:creationId xmlns:p14="http://schemas.microsoft.com/office/powerpoint/2010/main" val="941364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5775B54-6307-44C9-802D-C58F4B8FEF8E}" type="datetimeFigureOut">
              <a:rPr lang="ru-RU" smtClean="0"/>
              <a:pPr/>
              <a:t>16.05.2024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D84BD6C-C626-4F02-9054-377ECAEB0503}" type="slidenum">
              <a:rPr lang="ru-RU" smtClean="0"/>
              <a:pPr/>
              <a:t>‹#›</a:t>
            </a:fld>
            <a:endParaRPr lang="ru-RU"/>
          </a:p>
        </p:txBody>
      </p:sp>
    </p:spTree>
    <p:extLst>
      <p:ext uri="{BB962C8B-B14F-4D97-AF65-F5344CB8AC3E}">
        <p14:creationId xmlns:p14="http://schemas.microsoft.com/office/powerpoint/2010/main" val="1880761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5775B54-6307-44C9-802D-C58F4B8FEF8E}" type="datetimeFigureOut">
              <a:rPr lang="ru-RU" smtClean="0"/>
              <a:pPr/>
              <a:t>16.05.2024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D84BD6C-C626-4F02-9054-377ECAEB0503}" type="slidenum">
              <a:rPr lang="ru-RU" smtClean="0"/>
              <a:pPr/>
              <a:t>‹#›</a:t>
            </a:fld>
            <a:endParaRPr lang="ru-RU"/>
          </a:p>
        </p:txBody>
      </p:sp>
    </p:spTree>
    <p:extLst>
      <p:ext uri="{BB962C8B-B14F-4D97-AF65-F5344CB8AC3E}">
        <p14:creationId xmlns:p14="http://schemas.microsoft.com/office/powerpoint/2010/main" val="2601549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alpha val="39000"/>
          </a:srgb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75B54-6307-44C9-802D-C58F4B8FEF8E}" type="datetimeFigureOut">
              <a:rPr lang="ru-RU" smtClean="0"/>
              <a:pPr/>
              <a:t>16.05.2024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84BD6C-C626-4F02-9054-377ECAEB0503}" type="slidenum">
              <a:rPr lang="ru-RU" smtClean="0"/>
              <a:pPr/>
              <a:t>‹#›</a:t>
            </a:fld>
            <a:endParaRPr lang="ru-RU"/>
          </a:p>
        </p:txBody>
      </p:sp>
    </p:spTree>
    <p:extLst>
      <p:ext uri="{BB962C8B-B14F-4D97-AF65-F5344CB8AC3E}">
        <p14:creationId xmlns:p14="http://schemas.microsoft.com/office/powerpoint/2010/main" val="234706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5" Type="http://schemas.openxmlformats.org/officeDocument/2006/relationships/image" Target="../media/image25.png"/><Relationship Id="rId4" Type="http://schemas.openxmlformats.org/officeDocument/2006/relationships/image" Target="../media/image24.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F0">
            <a:alpha val="17000"/>
          </a:srgbClr>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b="1" dirty="0" smtClean="0">
                <a:solidFill>
                  <a:srgbClr val="FF0000"/>
                </a:solidFill>
                <a:effectLst/>
                <a:latin typeface="Times New Roman"/>
                <a:ea typeface="Calibri"/>
              </a:rPr>
              <a:t>Зв</a:t>
            </a:r>
            <a:r>
              <a:rPr lang="ru-RU" b="1" dirty="0" smtClean="0">
                <a:solidFill>
                  <a:srgbClr val="FF0000"/>
                </a:solidFill>
              </a:rPr>
              <a:t>уковая культура речи</a:t>
            </a:r>
            <a:r>
              <a:rPr lang="ru-RU" dirty="0" smtClean="0">
                <a:solidFill>
                  <a:srgbClr val="FF0000"/>
                </a:solidFill>
              </a:rPr>
              <a:t>:</a:t>
            </a:r>
            <a:br>
              <a:rPr lang="ru-RU" dirty="0" smtClean="0">
                <a:solidFill>
                  <a:srgbClr val="FF0000"/>
                </a:solidFill>
              </a:rPr>
            </a:br>
            <a:r>
              <a:rPr lang="ru-RU" b="1" dirty="0" smtClean="0">
                <a:solidFill>
                  <a:srgbClr val="0070C0"/>
                </a:solidFill>
                <a:effectLst/>
                <a:latin typeface="Times New Roman"/>
                <a:ea typeface="Calibri"/>
              </a:rPr>
              <a:t>звук </a:t>
            </a:r>
            <a:r>
              <a:rPr lang="ru-RU" sz="3600" b="1" dirty="0" smtClean="0">
                <a:solidFill>
                  <a:srgbClr val="FF0000"/>
                </a:solidFill>
                <a:latin typeface="Times New Roman" panose="02020603050405020304" pitchFamily="18" charset="0"/>
                <a:cs typeface="Times New Roman" panose="02020603050405020304" pitchFamily="18" charset="0"/>
              </a:rPr>
              <a:t> </a:t>
            </a:r>
            <a:r>
              <a:rPr lang="ru-RU" sz="3600" b="1" dirty="0">
                <a:solidFill>
                  <a:srgbClr val="FF0000"/>
                </a:solidFill>
                <a:latin typeface="Times New Roman" panose="02020603050405020304" pitchFamily="18" charset="0"/>
                <a:cs typeface="Times New Roman" panose="02020603050405020304" pitchFamily="18" charset="0"/>
              </a:rPr>
              <a:t>[ф]</a:t>
            </a:r>
            <a:endParaRPr lang="ru-RU" sz="3600" b="1" dirty="0">
              <a:solidFill>
                <a:srgbClr val="FF0000"/>
              </a:solidFill>
            </a:endParaRPr>
          </a:p>
        </p:txBody>
      </p:sp>
      <p:sp>
        <p:nvSpPr>
          <p:cNvPr id="3" name="Подзаголовок 2"/>
          <p:cNvSpPr>
            <a:spLocks noGrp="1"/>
          </p:cNvSpPr>
          <p:nvPr>
            <p:ph type="subTitle" idx="1"/>
          </p:nvPr>
        </p:nvSpPr>
        <p:spPr>
          <a:xfrm>
            <a:off x="1979712" y="5805264"/>
            <a:ext cx="5680720" cy="792088"/>
          </a:xfrm>
        </p:spPr>
        <p:txBody>
          <a:bodyPr>
            <a:normAutofit/>
          </a:bodyPr>
          <a:lstStyle/>
          <a:p>
            <a:pPr lvl="0">
              <a:spcBef>
                <a:spcPts val="0"/>
              </a:spcBef>
            </a:pPr>
            <a:r>
              <a:rPr lang="ru-RU" sz="1500" b="1" dirty="0" smtClean="0">
                <a:solidFill>
                  <a:srgbClr val="002060"/>
                </a:solidFill>
                <a:latin typeface="Times New Roman"/>
              </a:rPr>
              <a:t>Подготовила воспитатель : Павленко Татьяна Михайловна.</a:t>
            </a:r>
          </a:p>
          <a:p>
            <a:pPr lvl="0">
              <a:spcBef>
                <a:spcPts val="0"/>
              </a:spcBef>
            </a:pPr>
            <a:r>
              <a:rPr lang="ru-RU" sz="1500" b="1" dirty="0" smtClean="0">
                <a:solidFill>
                  <a:srgbClr val="002060"/>
                </a:solidFill>
                <a:latin typeface="Times New Roman"/>
              </a:rPr>
              <a:t>МБДОУ №7 «ЖЕМЧУЖИНКА»</a:t>
            </a:r>
            <a:r>
              <a:rPr lang="ru-RU" sz="1500" b="1" dirty="0">
                <a:solidFill>
                  <a:srgbClr val="002060"/>
                </a:solidFill>
                <a:latin typeface="Times New Roman"/>
              </a:rPr>
              <a:t/>
            </a:r>
            <a:br>
              <a:rPr lang="ru-RU" sz="1500" b="1" dirty="0">
                <a:solidFill>
                  <a:srgbClr val="002060"/>
                </a:solidFill>
                <a:latin typeface="Times New Roman"/>
              </a:rPr>
            </a:br>
            <a:endParaRPr lang="ru-RU" sz="1500" dirty="0">
              <a:solidFill>
                <a:srgbClr val="002060"/>
              </a:solidFill>
            </a:endParaRPr>
          </a:p>
          <a:p>
            <a:endParaRPr lang="ru-RU" dirty="0"/>
          </a:p>
        </p:txBody>
      </p:sp>
      <p:pic>
        <p:nvPicPr>
          <p:cNvPr id="13322" name="Picture 10" descr="https://avatars.mds.yandex.net/get-pdb/1050037/7be03f47-2557-41ed-9cb6-030689ad3012/s1200?webp=false"/>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899592" y="3789040"/>
            <a:ext cx="2713734" cy="1917705"/>
          </a:xfrm>
          <a:prstGeom prst="rect">
            <a:avLst/>
          </a:prstGeom>
          <a:noFill/>
          <a:extLst>
            <a:ext uri="{909E8E84-426E-40DD-AFC4-6F175D3DCCD1}">
              <a14:hiddenFill xmlns:a14="http://schemas.microsoft.com/office/drawing/2010/main">
                <a:solidFill>
                  <a:srgbClr val="FFFFFF"/>
                </a:solidFill>
              </a14:hiddenFill>
            </a:ext>
          </a:extLst>
        </p:spPr>
      </p:pic>
      <p:pic>
        <p:nvPicPr>
          <p:cNvPr id="13328" name="Picture 16" descr="https://img1.liveinternet.ru/images/attach/c/3/122/86/122086869_32A.pn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940152" y="548680"/>
            <a:ext cx="2664296" cy="1114577"/>
          </a:xfrm>
          <a:prstGeom prst="rect">
            <a:avLst/>
          </a:prstGeom>
          <a:noFill/>
          <a:extLst>
            <a:ext uri="{909E8E84-426E-40DD-AFC4-6F175D3DCCD1}">
              <a14:hiddenFill xmlns:a14="http://schemas.microsoft.com/office/drawing/2010/main">
                <a:solidFill>
                  <a:srgbClr val="FFFFFF"/>
                </a:solidFill>
              </a14:hiddenFill>
            </a:ext>
          </a:extLst>
        </p:spPr>
      </p:pic>
      <p:pic>
        <p:nvPicPr>
          <p:cNvPr id="13332" name="Picture 20" descr="https://irkutsk.news/upload/000/u1/568/ca170e9b.pn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516217" y="3482983"/>
            <a:ext cx="2232248" cy="1952878"/>
          </a:xfrm>
          <a:prstGeom prst="rect">
            <a:avLst/>
          </a:prstGeom>
          <a:noFill/>
          <a:extLst>
            <a:ext uri="{909E8E84-426E-40DD-AFC4-6F175D3DCCD1}">
              <a14:hiddenFill xmlns:a14="http://schemas.microsoft.com/office/drawing/2010/main">
                <a:solidFill>
                  <a:srgbClr val="FFFFFF"/>
                </a:solidFill>
              </a14:hiddenFill>
            </a:ext>
          </a:extLst>
        </p:spPr>
      </p:pic>
      <p:pic>
        <p:nvPicPr>
          <p:cNvPr id="13334" name="Picture 22" descr="https://www.pinclipart.com/picdir/big/0-5620_torch-clipart-clip-art-flashlight-clipart-png-transparent.pn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611560" y="168669"/>
            <a:ext cx="2574264" cy="18745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60561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0"/>
            <a:ext cx="8856984" cy="836712"/>
          </a:xfrm>
        </p:spPr>
        <p:txBody>
          <a:bodyPr>
            <a:normAutofit/>
          </a:bodyPr>
          <a:lstStyle/>
          <a:p>
            <a:r>
              <a:rPr lang="ru-RU" sz="2400" b="1" dirty="0" smtClean="0">
                <a:solidFill>
                  <a:srgbClr val="FF0000"/>
                </a:solidFill>
                <a:latin typeface="Times New Roman" panose="02020603050405020304" pitchFamily="18" charset="0"/>
                <a:cs typeface="Times New Roman" panose="02020603050405020304" pitchFamily="18" charset="0"/>
              </a:rPr>
              <a:t>А теперь наши любимые </a:t>
            </a:r>
            <a:r>
              <a:rPr lang="ru-RU" sz="2400" b="1" dirty="0" err="1" smtClean="0">
                <a:solidFill>
                  <a:srgbClr val="FF0000"/>
                </a:solidFill>
                <a:latin typeface="Times New Roman" panose="02020603050405020304" pitchFamily="18" charset="0"/>
                <a:cs typeface="Times New Roman" panose="02020603050405020304" pitchFamily="18" charset="0"/>
              </a:rPr>
              <a:t>чистоговорки</a:t>
            </a:r>
            <a:r>
              <a:rPr lang="ru-RU" sz="2400" b="1" dirty="0" smtClean="0">
                <a:solidFill>
                  <a:srgbClr val="FF0000"/>
                </a:solidFill>
                <a:latin typeface="Times New Roman" panose="02020603050405020304" pitchFamily="18" charset="0"/>
                <a:cs typeface="Times New Roman" panose="02020603050405020304" pitchFamily="18" charset="0"/>
              </a:rPr>
              <a:t>, </a:t>
            </a:r>
            <a:br>
              <a:rPr lang="ru-RU" sz="2400" b="1" dirty="0" smtClean="0">
                <a:solidFill>
                  <a:srgbClr val="FF0000"/>
                </a:solidFill>
                <a:latin typeface="Times New Roman" panose="02020603050405020304" pitchFamily="18" charset="0"/>
                <a:cs typeface="Times New Roman" panose="02020603050405020304" pitchFamily="18" charset="0"/>
              </a:rPr>
            </a:br>
            <a:r>
              <a:rPr lang="ru-RU" sz="2400" b="1" dirty="0" smtClean="0">
                <a:solidFill>
                  <a:srgbClr val="FF0000"/>
                </a:solidFill>
                <a:latin typeface="Times New Roman" panose="02020603050405020304" pitchFamily="18" charset="0"/>
                <a:cs typeface="Times New Roman" panose="02020603050405020304" pitchFamily="18" charset="0"/>
              </a:rPr>
              <a:t>прослушайте их  повторите</a:t>
            </a:r>
            <a:endParaRPr lang="ru-RU" sz="24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6741367"/>
            <a:ext cx="8229600" cy="83421"/>
          </a:xfrm>
        </p:spPr>
        <p:txBody>
          <a:bodyPr>
            <a:normAutofit fontScale="25000" lnSpcReduction="20000"/>
          </a:bodyPr>
          <a:lstStyle/>
          <a:p>
            <a:endParaRPr lang="ru-RU" dirty="0"/>
          </a:p>
        </p:txBody>
      </p:sp>
      <p:sp>
        <p:nvSpPr>
          <p:cNvPr id="4" name="Прямоугольник 3"/>
          <p:cNvSpPr/>
          <p:nvPr/>
        </p:nvSpPr>
        <p:spPr>
          <a:xfrm>
            <a:off x="323528" y="1052736"/>
            <a:ext cx="8712968" cy="5509200"/>
          </a:xfrm>
          <a:prstGeom prst="rect">
            <a:avLst/>
          </a:prstGeom>
        </p:spPr>
        <p:txBody>
          <a:bodyPr wrap="square">
            <a:spAutoFit/>
          </a:bodyPr>
          <a:lstStyle/>
          <a:p>
            <a:r>
              <a:rPr lang="ru-RU" sz="2400" b="0" i="0" dirty="0" err="1" smtClean="0">
                <a:solidFill>
                  <a:srgbClr val="111111"/>
                </a:solidFill>
                <a:effectLst/>
                <a:latin typeface="Times New Roman" panose="02020603050405020304" pitchFamily="18" charset="0"/>
                <a:cs typeface="Times New Roman" panose="02020603050405020304" pitchFamily="18" charset="0"/>
              </a:rPr>
              <a:t>А</a:t>
            </a:r>
            <a:r>
              <a:rPr lang="ru-RU" sz="2400" b="0" i="0" dirty="0" err="1" smtClean="0">
                <a:solidFill>
                  <a:srgbClr val="0000FF"/>
                </a:solidFill>
                <a:effectLst/>
                <a:latin typeface="Times New Roman" panose="02020603050405020304" pitchFamily="18" charset="0"/>
                <a:cs typeface="Times New Roman" panose="02020603050405020304" pitchFamily="18" charset="0"/>
              </a:rPr>
              <a:t>ф</a:t>
            </a:r>
            <a:r>
              <a:rPr lang="ru-RU" sz="2400" b="0" i="0" dirty="0" err="1" smtClean="0">
                <a:solidFill>
                  <a:srgbClr val="111111"/>
                </a:solidFill>
                <a:effectLst/>
                <a:latin typeface="Times New Roman" panose="02020603050405020304" pitchFamily="18" charset="0"/>
                <a:cs typeface="Times New Roman" panose="02020603050405020304" pitchFamily="18" charset="0"/>
              </a:rPr>
              <a:t>-а</a:t>
            </a:r>
            <a:r>
              <a:rPr lang="ru-RU" sz="2400" b="0" i="0" dirty="0" err="1" smtClean="0">
                <a:solidFill>
                  <a:srgbClr val="0000FF"/>
                </a:solidFill>
                <a:effectLst/>
                <a:latin typeface="Times New Roman" panose="02020603050405020304" pitchFamily="18" charset="0"/>
                <a:cs typeface="Times New Roman" panose="02020603050405020304" pitchFamily="18" charset="0"/>
              </a:rPr>
              <a:t>ф</a:t>
            </a:r>
            <a:r>
              <a:rPr lang="ru-RU" sz="2400" b="0" i="0" dirty="0" err="1" smtClean="0">
                <a:solidFill>
                  <a:srgbClr val="111111"/>
                </a:solidFill>
                <a:effectLst/>
                <a:latin typeface="Times New Roman" panose="02020603050405020304" pitchFamily="18" charset="0"/>
                <a:cs typeface="Times New Roman" panose="02020603050405020304" pitchFamily="18" charset="0"/>
              </a:rPr>
              <a:t>-а</a:t>
            </a:r>
            <a:r>
              <a:rPr lang="ru-RU" sz="2400" b="0" i="0" dirty="0" err="1" smtClean="0">
                <a:solidFill>
                  <a:srgbClr val="0000FF"/>
                </a:solidFill>
                <a:effectLst/>
                <a:latin typeface="Times New Roman" panose="02020603050405020304" pitchFamily="18" charset="0"/>
                <a:cs typeface="Times New Roman" panose="02020603050405020304" pitchFamily="18" charset="0"/>
              </a:rPr>
              <a:t>ф</a:t>
            </a:r>
            <a:r>
              <a:rPr lang="ru-RU" sz="2400" b="0" i="0" dirty="0" smtClean="0">
                <a:solidFill>
                  <a:srgbClr val="111111"/>
                </a:solidFill>
                <a:effectLst/>
                <a:latin typeface="Times New Roman" panose="02020603050405020304" pitchFamily="18" charset="0"/>
                <a:cs typeface="Times New Roman" panose="02020603050405020304" pitchFamily="18" charset="0"/>
              </a:rPr>
              <a:t> — сложим вещи в шка</a:t>
            </a:r>
            <a:r>
              <a:rPr lang="ru-RU" sz="2400" b="0" i="0" dirty="0" smtClean="0">
                <a:solidFill>
                  <a:srgbClr val="0000FF"/>
                </a:solidFill>
                <a:effectLst/>
                <a:latin typeface="Times New Roman" panose="02020603050405020304" pitchFamily="18" charset="0"/>
                <a:cs typeface="Times New Roman" panose="02020603050405020304" pitchFamily="18" charset="0"/>
              </a:rPr>
              <a:t>ф</a:t>
            </a:r>
            <a:r>
              <a:rPr lang="ru-RU" sz="2400" b="0" i="0" dirty="0" smtClean="0">
                <a:solidFill>
                  <a:srgbClr val="111111"/>
                </a:solidFill>
                <a:effectLst/>
                <a:latin typeface="Times New Roman" panose="02020603050405020304" pitchFamily="18" charset="0"/>
                <a:cs typeface="Times New Roman" panose="02020603050405020304" pitchFamily="18" charset="0"/>
              </a:rPr>
              <a:t>.</a:t>
            </a:r>
          </a:p>
          <a:p>
            <a:endParaRPr lang="ru-RU" sz="2400" dirty="0">
              <a:solidFill>
                <a:srgbClr val="111111"/>
              </a:solidFill>
              <a:latin typeface="Times New Roman" panose="02020603050405020304" pitchFamily="18" charset="0"/>
              <a:cs typeface="Times New Roman" panose="02020603050405020304" pitchFamily="18" charset="0"/>
            </a:endParaRPr>
          </a:p>
          <a:p>
            <a:endParaRPr lang="ru-RU" sz="2400" b="0" i="0" dirty="0" smtClean="0">
              <a:solidFill>
                <a:srgbClr val="111111"/>
              </a:solidFill>
              <a:effectLst/>
              <a:latin typeface="Times New Roman" panose="02020603050405020304" pitchFamily="18" charset="0"/>
              <a:cs typeface="Times New Roman" panose="02020603050405020304" pitchFamily="18" charset="0"/>
            </a:endParaRPr>
          </a:p>
          <a:p>
            <a:pPr lvl="0"/>
            <a:endParaRPr lang="ru-RU" sz="2400" dirty="0" smtClean="0">
              <a:solidFill>
                <a:srgbClr val="111111"/>
              </a:solidFill>
              <a:latin typeface="Times New Roman" panose="02020603050405020304" pitchFamily="18" charset="0"/>
              <a:cs typeface="Times New Roman" panose="02020603050405020304" pitchFamily="18" charset="0"/>
            </a:endParaRPr>
          </a:p>
          <a:p>
            <a:pPr lvl="0"/>
            <a:endParaRPr lang="ru-RU" sz="2400" dirty="0">
              <a:solidFill>
                <a:srgbClr val="111111"/>
              </a:solidFill>
              <a:latin typeface="Times New Roman" panose="02020603050405020304" pitchFamily="18" charset="0"/>
              <a:cs typeface="Times New Roman" panose="02020603050405020304" pitchFamily="18" charset="0"/>
            </a:endParaRPr>
          </a:p>
          <a:p>
            <a:pPr lvl="0"/>
            <a:r>
              <a:rPr lang="ru-RU" sz="2400" dirty="0" err="1" smtClean="0">
                <a:solidFill>
                  <a:srgbClr val="111111"/>
                </a:solidFill>
                <a:latin typeface="Times New Roman" panose="02020603050405020304" pitchFamily="18" charset="0"/>
                <a:cs typeface="Times New Roman" panose="02020603050405020304" pitchFamily="18" charset="0"/>
              </a:rPr>
              <a:t>А</a:t>
            </a:r>
            <a:r>
              <a:rPr lang="ru-RU" sz="2400" dirty="0" err="1" smtClean="0">
                <a:solidFill>
                  <a:srgbClr val="0000FF"/>
                </a:solidFill>
                <a:latin typeface="Times New Roman" panose="02020603050405020304" pitchFamily="18" charset="0"/>
                <a:cs typeface="Times New Roman" panose="02020603050405020304" pitchFamily="18" charset="0"/>
              </a:rPr>
              <a:t>ф</a:t>
            </a:r>
            <a:r>
              <a:rPr lang="ru-RU" sz="2400" dirty="0" err="1" smtClean="0">
                <a:solidFill>
                  <a:srgbClr val="111111"/>
                </a:solidFill>
                <a:latin typeface="Times New Roman" panose="02020603050405020304" pitchFamily="18" charset="0"/>
                <a:cs typeface="Times New Roman" panose="02020603050405020304" pitchFamily="18" charset="0"/>
              </a:rPr>
              <a:t>-а</a:t>
            </a:r>
            <a:r>
              <a:rPr lang="ru-RU" sz="2400" dirty="0" err="1" smtClean="0">
                <a:solidFill>
                  <a:srgbClr val="0000FF"/>
                </a:solidFill>
                <a:latin typeface="Times New Roman" panose="02020603050405020304" pitchFamily="18" charset="0"/>
                <a:cs typeface="Times New Roman" panose="02020603050405020304" pitchFamily="18" charset="0"/>
              </a:rPr>
              <a:t>ф</a:t>
            </a:r>
            <a:r>
              <a:rPr lang="ru-RU" sz="2400" dirty="0" err="1" smtClean="0">
                <a:solidFill>
                  <a:srgbClr val="111111"/>
                </a:solidFill>
                <a:latin typeface="Times New Roman" panose="02020603050405020304" pitchFamily="18" charset="0"/>
                <a:cs typeface="Times New Roman" panose="02020603050405020304" pitchFamily="18" charset="0"/>
              </a:rPr>
              <a:t>-а</a:t>
            </a:r>
            <a:r>
              <a:rPr lang="ru-RU" sz="2400" dirty="0" err="1" smtClean="0">
                <a:solidFill>
                  <a:srgbClr val="0000FF"/>
                </a:solidFill>
                <a:latin typeface="Times New Roman" panose="02020603050405020304" pitchFamily="18" charset="0"/>
                <a:cs typeface="Times New Roman" panose="02020603050405020304" pitchFamily="18" charset="0"/>
              </a:rPr>
              <a:t>ф</a:t>
            </a:r>
            <a:r>
              <a:rPr lang="ru-RU" sz="2400" dirty="0">
                <a:solidFill>
                  <a:srgbClr val="111111"/>
                </a:solidFill>
                <a:latin typeface="Times New Roman" panose="02020603050405020304" pitchFamily="18" charset="0"/>
                <a:cs typeface="Times New Roman" panose="02020603050405020304" pitchFamily="18" charset="0"/>
              </a:rPr>
              <a:t> — в Африке жира</a:t>
            </a:r>
            <a:r>
              <a:rPr lang="ru-RU" sz="2400" dirty="0">
                <a:solidFill>
                  <a:srgbClr val="0000FF"/>
                </a:solidFill>
                <a:latin typeface="Times New Roman" panose="02020603050405020304" pitchFamily="18" charset="0"/>
                <a:cs typeface="Times New Roman" panose="02020603050405020304" pitchFamily="18" charset="0"/>
              </a:rPr>
              <a:t>ф</a:t>
            </a:r>
            <a:r>
              <a:rPr lang="ru-RU" sz="2400" dirty="0">
                <a:solidFill>
                  <a:srgbClr val="111111"/>
                </a:solidFill>
                <a:latin typeface="Times New Roman" panose="02020603050405020304" pitchFamily="18" charset="0"/>
                <a:cs typeface="Times New Roman" panose="02020603050405020304" pitchFamily="18" charset="0"/>
              </a:rPr>
              <a:t>.</a:t>
            </a:r>
            <a:r>
              <a:rPr lang="ru-RU" sz="2400" dirty="0">
                <a:solidFill>
                  <a:prstClr val="black"/>
                </a:solidFill>
                <a:latin typeface="Times New Roman" panose="02020603050405020304" pitchFamily="18" charset="0"/>
                <a:cs typeface="Times New Roman" panose="02020603050405020304" pitchFamily="18" charset="0"/>
              </a:rPr>
              <a:t/>
            </a:r>
            <a:br>
              <a:rPr lang="ru-RU" sz="2400" dirty="0">
                <a:solidFill>
                  <a:prstClr val="black"/>
                </a:solidFill>
                <a:latin typeface="Times New Roman" panose="02020603050405020304" pitchFamily="18" charset="0"/>
                <a:cs typeface="Times New Roman" panose="02020603050405020304" pitchFamily="18" charset="0"/>
              </a:rPr>
            </a:br>
            <a:endParaRPr lang="ru-RU" sz="2400" dirty="0">
              <a:solidFill>
                <a:prstClr val="black"/>
              </a:solidFill>
              <a:latin typeface="Times New Roman" panose="02020603050405020304" pitchFamily="18" charset="0"/>
              <a:cs typeface="Times New Roman" panose="02020603050405020304" pitchFamily="18" charset="0"/>
            </a:endParaRPr>
          </a:p>
          <a:p>
            <a:endParaRPr lang="ru-RU" sz="2400" b="0" i="0" dirty="0" smtClean="0">
              <a:solidFill>
                <a:srgbClr val="111111"/>
              </a:solidFill>
              <a:effectLst/>
              <a:latin typeface="Times New Roman" panose="02020603050405020304" pitchFamily="18" charset="0"/>
              <a:cs typeface="Times New Roman" panose="02020603050405020304" pitchFamily="18" charset="0"/>
            </a:endParaRPr>
          </a:p>
          <a:p>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ru-RU" sz="2400" b="0" i="0" dirty="0" smtClean="0">
                <a:solidFill>
                  <a:srgbClr val="0000FF"/>
                </a:solidFill>
                <a:effectLst/>
                <a:latin typeface="Times New Roman" panose="02020603050405020304" pitchFamily="18" charset="0"/>
                <a:cs typeface="Times New Roman" panose="02020603050405020304" pitchFamily="18" charset="0"/>
              </a:rPr>
              <a:t>Ф</a:t>
            </a:r>
            <a:r>
              <a:rPr lang="ru-RU" sz="2400" b="0" i="0" dirty="0" smtClean="0">
                <a:solidFill>
                  <a:srgbClr val="111111"/>
                </a:solidFill>
                <a:effectLst/>
                <a:latin typeface="Times New Roman" panose="02020603050405020304" pitchFamily="18" charset="0"/>
                <a:cs typeface="Times New Roman" panose="02020603050405020304" pitchFamily="18" charset="0"/>
              </a:rPr>
              <a:t>а-</a:t>
            </a:r>
            <a:r>
              <a:rPr lang="ru-RU" sz="2400" b="0" i="0" dirty="0" smtClean="0">
                <a:solidFill>
                  <a:srgbClr val="0000FF"/>
                </a:solidFill>
                <a:effectLst/>
                <a:latin typeface="Times New Roman" panose="02020603050405020304" pitchFamily="18" charset="0"/>
                <a:cs typeface="Times New Roman" panose="02020603050405020304" pitchFamily="18" charset="0"/>
              </a:rPr>
              <a:t>ф</a:t>
            </a:r>
            <a:r>
              <a:rPr lang="ru-RU" sz="2400" b="0" i="0" dirty="0" smtClean="0">
                <a:solidFill>
                  <a:srgbClr val="111111"/>
                </a:solidFill>
                <a:effectLst/>
                <a:latin typeface="Times New Roman" panose="02020603050405020304" pitchFamily="18" charset="0"/>
                <a:cs typeface="Times New Roman" panose="02020603050405020304" pitchFamily="18" charset="0"/>
              </a:rPr>
              <a:t>а-</a:t>
            </a:r>
            <a:r>
              <a:rPr lang="ru-RU" sz="2400" b="0" i="0" dirty="0" smtClean="0">
                <a:solidFill>
                  <a:srgbClr val="0000FF"/>
                </a:solidFill>
                <a:effectLst/>
                <a:latin typeface="Times New Roman" panose="02020603050405020304" pitchFamily="18" charset="0"/>
                <a:cs typeface="Times New Roman" panose="02020603050405020304" pitchFamily="18" charset="0"/>
              </a:rPr>
              <a:t>ф</a:t>
            </a:r>
            <a:r>
              <a:rPr lang="ru-RU" sz="2400" b="0" i="0" dirty="0" smtClean="0">
                <a:solidFill>
                  <a:srgbClr val="111111"/>
                </a:solidFill>
                <a:effectLst/>
                <a:latin typeface="Times New Roman" panose="02020603050405020304" pitchFamily="18" charset="0"/>
                <a:cs typeface="Times New Roman" panose="02020603050405020304" pitchFamily="18" charset="0"/>
              </a:rPr>
              <a:t>а — новая со</a:t>
            </a:r>
            <a:r>
              <a:rPr lang="ru-RU" sz="2400" b="0" i="0" dirty="0" smtClean="0">
                <a:solidFill>
                  <a:srgbClr val="0000FF"/>
                </a:solidFill>
                <a:effectLst/>
                <a:latin typeface="Times New Roman" panose="02020603050405020304" pitchFamily="18" charset="0"/>
                <a:cs typeface="Times New Roman" panose="02020603050405020304" pitchFamily="18" charset="0"/>
              </a:rPr>
              <a:t>ф</a:t>
            </a:r>
            <a:r>
              <a:rPr lang="ru-RU" sz="2400" b="0" i="0" dirty="0" smtClean="0">
                <a:solidFill>
                  <a:srgbClr val="111111"/>
                </a:solidFill>
                <a:effectLst/>
                <a:latin typeface="Times New Roman" panose="02020603050405020304" pitchFamily="18" charset="0"/>
                <a:cs typeface="Times New Roman" panose="02020603050405020304" pitchFamily="18" charset="0"/>
              </a:rPr>
              <a:t>а.</a:t>
            </a: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endParaRPr lang="ru-RU" sz="2400" dirty="0" smtClean="0">
              <a:latin typeface="Times New Roman" panose="02020603050405020304" pitchFamily="18" charset="0"/>
              <a:cs typeface="Times New Roman" panose="02020603050405020304" pitchFamily="18" charset="0"/>
            </a:endParaRPr>
          </a:p>
          <a:p>
            <a:endParaRPr lang="ru-RU" sz="2400" b="0" i="0" dirty="0">
              <a:solidFill>
                <a:srgbClr val="111111"/>
              </a:solidFill>
              <a:effectLst/>
              <a:latin typeface="Times New Roman" panose="02020603050405020304" pitchFamily="18" charset="0"/>
              <a:cs typeface="Times New Roman" panose="02020603050405020304" pitchFamily="18" charset="0"/>
            </a:endParaRPr>
          </a:p>
          <a:p>
            <a:endParaRPr lang="ru-RU" sz="3200" dirty="0" smtClean="0">
              <a:solidFill>
                <a:srgbClr val="111111"/>
              </a:solidFill>
              <a:latin typeface="Times New Roman" panose="02020603050405020304" pitchFamily="18" charset="0"/>
              <a:cs typeface="Times New Roman" panose="02020603050405020304" pitchFamily="18" charset="0"/>
            </a:endParaRPr>
          </a:p>
          <a:p>
            <a:endParaRPr lang="ru-RU" sz="3200" b="0" i="0" dirty="0">
              <a:solidFill>
                <a:srgbClr val="111111"/>
              </a:solidFill>
              <a:effectLst/>
              <a:latin typeface="Times New Roman" panose="02020603050405020304" pitchFamily="18" charset="0"/>
              <a:cs typeface="Times New Roman" panose="02020603050405020304" pitchFamily="18" charset="0"/>
            </a:endParaRPr>
          </a:p>
        </p:txBody>
      </p:sp>
      <p:pic>
        <p:nvPicPr>
          <p:cNvPr id="12302" name="Picture 14" descr="https://pngtransparent.com/images/dolphin-png-1600x1063_a7362300.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516216" y="5107543"/>
            <a:ext cx="2634743" cy="1750457"/>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560320" y="5894364"/>
            <a:ext cx="6318448" cy="830997"/>
          </a:xfrm>
          <a:prstGeom prst="rect">
            <a:avLst/>
          </a:prstGeom>
        </p:spPr>
        <p:txBody>
          <a:bodyPr wrap="square">
            <a:spAutoFit/>
          </a:bodyPr>
          <a:lstStyle/>
          <a:p>
            <a:pPr lvl="0"/>
            <a:r>
              <a:rPr lang="ru-RU" sz="2400" dirty="0" err="1">
                <a:solidFill>
                  <a:srgbClr val="0000FF"/>
                </a:solidFill>
                <a:latin typeface="Times New Roman" panose="02020603050405020304" pitchFamily="18" charset="0"/>
                <a:cs typeface="Times New Roman" panose="02020603050405020304" pitchFamily="18" charset="0"/>
              </a:rPr>
              <a:t>Ф</a:t>
            </a:r>
            <a:r>
              <a:rPr lang="ru-RU" sz="2400" dirty="0" err="1">
                <a:solidFill>
                  <a:srgbClr val="111111"/>
                </a:solidFill>
                <a:latin typeface="Times New Roman" panose="02020603050405020304" pitchFamily="18" charset="0"/>
                <a:cs typeface="Times New Roman" panose="02020603050405020304" pitchFamily="18" charset="0"/>
              </a:rPr>
              <a:t>ин-</a:t>
            </a:r>
            <a:r>
              <a:rPr lang="ru-RU" sz="2400" dirty="0" err="1">
                <a:solidFill>
                  <a:srgbClr val="0000FF"/>
                </a:solidFill>
                <a:latin typeface="Times New Roman" panose="02020603050405020304" pitchFamily="18" charset="0"/>
                <a:cs typeface="Times New Roman" panose="02020603050405020304" pitchFamily="18" charset="0"/>
              </a:rPr>
              <a:t>ф</a:t>
            </a:r>
            <a:r>
              <a:rPr lang="ru-RU" sz="2400" dirty="0" err="1">
                <a:solidFill>
                  <a:srgbClr val="111111"/>
                </a:solidFill>
                <a:latin typeface="Times New Roman" panose="02020603050405020304" pitchFamily="18" charset="0"/>
                <a:cs typeface="Times New Roman" panose="02020603050405020304" pitchFamily="18" charset="0"/>
              </a:rPr>
              <a:t>ин-</a:t>
            </a:r>
            <a:r>
              <a:rPr lang="ru-RU" sz="2400" dirty="0" err="1">
                <a:solidFill>
                  <a:srgbClr val="0000FF"/>
                </a:solidFill>
                <a:latin typeface="Times New Roman" panose="02020603050405020304" pitchFamily="18" charset="0"/>
                <a:cs typeface="Times New Roman" panose="02020603050405020304" pitchFamily="18" charset="0"/>
              </a:rPr>
              <a:t>ф</a:t>
            </a:r>
            <a:r>
              <a:rPr lang="ru-RU" sz="2400" dirty="0" err="1">
                <a:solidFill>
                  <a:srgbClr val="111111"/>
                </a:solidFill>
                <a:latin typeface="Times New Roman" panose="02020603050405020304" pitchFamily="18" charset="0"/>
                <a:cs typeface="Times New Roman" panose="02020603050405020304" pitchFamily="18" charset="0"/>
              </a:rPr>
              <a:t>ин</a:t>
            </a:r>
            <a:r>
              <a:rPr lang="ru-RU" sz="2400" dirty="0">
                <a:solidFill>
                  <a:srgbClr val="111111"/>
                </a:solidFill>
                <a:latin typeface="Times New Roman" panose="02020603050405020304" pitchFamily="18" charset="0"/>
                <a:cs typeface="Times New Roman" panose="02020603050405020304" pitchFamily="18" charset="0"/>
              </a:rPr>
              <a:t> — в море плыл дель</a:t>
            </a:r>
            <a:r>
              <a:rPr lang="ru-RU" sz="2400" dirty="0">
                <a:solidFill>
                  <a:srgbClr val="0000FF"/>
                </a:solidFill>
                <a:latin typeface="Times New Roman" panose="02020603050405020304" pitchFamily="18" charset="0"/>
                <a:cs typeface="Times New Roman" panose="02020603050405020304" pitchFamily="18" charset="0"/>
              </a:rPr>
              <a:t>ф</a:t>
            </a:r>
            <a:r>
              <a:rPr lang="ru-RU" sz="2400" dirty="0">
                <a:solidFill>
                  <a:srgbClr val="111111"/>
                </a:solidFill>
                <a:latin typeface="Times New Roman" panose="02020603050405020304" pitchFamily="18" charset="0"/>
                <a:cs typeface="Times New Roman" panose="02020603050405020304" pitchFamily="18" charset="0"/>
              </a:rPr>
              <a:t>ин.</a:t>
            </a:r>
            <a:r>
              <a:rPr lang="ru-RU" sz="2400" dirty="0">
                <a:solidFill>
                  <a:prstClr val="black"/>
                </a:solidFill>
                <a:latin typeface="Times New Roman" panose="02020603050405020304" pitchFamily="18" charset="0"/>
                <a:cs typeface="Times New Roman" panose="02020603050405020304" pitchFamily="18" charset="0"/>
              </a:rPr>
              <a:t/>
            </a:r>
            <a:br>
              <a:rPr lang="ru-RU" sz="2400" dirty="0">
                <a:solidFill>
                  <a:prstClr val="black"/>
                </a:solidFill>
                <a:latin typeface="Times New Roman" panose="02020603050405020304" pitchFamily="18" charset="0"/>
                <a:cs typeface="Times New Roman" panose="02020603050405020304" pitchFamily="18" charset="0"/>
              </a:rPr>
            </a:br>
            <a:endParaRPr lang="ru-RU" sz="2400" dirty="0">
              <a:solidFill>
                <a:prstClr val="black"/>
              </a:solidFill>
              <a:latin typeface="Times New Roman" panose="02020603050405020304" pitchFamily="18" charset="0"/>
              <a:cs typeface="Times New Roman" panose="02020603050405020304" pitchFamily="18" charset="0"/>
            </a:endParaRPr>
          </a:p>
        </p:txBody>
      </p:sp>
      <p:pic>
        <p:nvPicPr>
          <p:cNvPr id="12322" name="Picture 34" descr="http://cliparts.co/cliparts/8cx/Kb4/8cxKb4n9i.pn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211960" y="1649926"/>
            <a:ext cx="1368152" cy="2334930"/>
          </a:xfrm>
          <a:prstGeom prst="rect">
            <a:avLst/>
          </a:prstGeom>
          <a:noFill/>
          <a:extLst>
            <a:ext uri="{909E8E84-426E-40DD-AFC4-6F175D3DCCD1}">
              <a14:hiddenFill xmlns:a14="http://schemas.microsoft.com/office/drawing/2010/main">
                <a:solidFill>
                  <a:srgbClr val="FFFFFF"/>
                </a:solidFill>
              </a14:hiddenFill>
            </a:ext>
          </a:extLst>
        </p:spPr>
      </p:pic>
      <p:pic>
        <p:nvPicPr>
          <p:cNvPr id="12324" name="Picture 36" descr="https://16kpspb.caduk.ru/images/l-5-.pn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868144" y="692696"/>
            <a:ext cx="2998651" cy="2118067"/>
          </a:xfrm>
          <a:prstGeom prst="rect">
            <a:avLst/>
          </a:prstGeom>
          <a:noFill/>
          <a:extLst>
            <a:ext uri="{909E8E84-426E-40DD-AFC4-6F175D3DCCD1}">
              <a14:hiddenFill xmlns:a14="http://schemas.microsoft.com/office/drawing/2010/main">
                <a:solidFill>
                  <a:srgbClr val="FFFFFF"/>
                </a:solidFill>
              </a14:hiddenFill>
            </a:ext>
          </a:extLst>
        </p:spPr>
      </p:pic>
      <p:pic>
        <p:nvPicPr>
          <p:cNvPr id="12348" name="Picture 60" descr="https://www.freepngimg.com/thumb/sofa/13-2-sofa-png-pic.pn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635896" y="4221088"/>
            <a:ext cx="3012696" cy="13889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25808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l"/>
            <a:r>
              <a:rPr lang="ru-RU" sz="2000" b="1" i="0" u="sng" dirty="0" smtClean="0">
                <a:solidFill>
                  <a:srgbClr val="111111"/>
                </a:solidFill>
                <a:effectLst/>
                <a:latin typeface="Times New Roman" panose="02020603050405020304" pitchFamily="18" charset="0"/>
                <a:cs typeface="Times New Roman" panose="02020603050405020304" pitchFamily="18" charset="0"/>
              </a:rPr>
              <a:t>Цель</a:t>
            </a:r>
            <a:r>
              <a:rPr lang="ru-RU" sz="2000" b="1" i="0" dirty="0" smtClean="0">
                <a:solidFill>
                  <a:srgbClr val="111111"/>
                </a:solidFill>
                <a:effectLst/>
                <a:latin typeface="Times New Roman" panose="02020603050405020304" pitchFamily="18" charset="0"/>
                <a:cs typeface="Times New Roman" panose="02020603050405020304" pitchFamily="18" charset="0"/>
              </a:rPr>
              <a:t>:</a:t>
            </a:r>
            <a:r>
              <a:rPr lang="ru-RU" sz="2000" b="0" i="0" dirty="0" smtClean="0">
                <a:solidFill>
                  <a:srgbClr val="111111"/>
                </a:solidFill>
                <a:effectLst/>
                <a:latin typeface="Times New Roman" panose="02020603050405020304" pitchFamily="18" charset="0"/>
                <a:cs typeface="Times New Roman" panose="02020603050405020304" pitchFamily="18" charset="0"/>
              </a:rPr>
              <a:t> упражнять в отчетливом и правильном произношении </a:t>
            </a:r>
            <a:r>
              <a:rPr lang="ru-RU" sz="2000" b="1" i="0" dirty="0" smtClean="0">
                <a:solidFill>
                  <a:srgbClr val="111111"/>
                </a:solidFill>
                <a:effectLst/>
                <a:latin typeface="Times New Roman" panose="02020603050405020304" pitchFamily="18" charset="0"/>
                <a:cs typeface="Times New Roman" panose="02020603050405020304" pitchFamily="18" charset="0"/>
              </a:rPr>
              <a:t>звука [ф] в слогах</a:t>
            </a:r>
            <a:r>
              <a:rPr lang="ru-RU" sz="2000" b="0" i="0" dirty="0" smtClean="0">
                <a:solidFill>
                  <a:srgbClr val="111111"/>
                </a:solidFill>
                <a:effectLst/>
                <a:latin typeface="Times New Roman" panose="02020603050405020304" pitchFamily="18" charset="0"/>
                <a:cs typeface="Times New Roman" panose="02020603050405020304" pitchFamily="18" charset="0"/>
              </a:rPr>
              <a:t>, словах, фразах; учить детей выделять </a:t>
            </a:r>
            <a:r>
              <a:rPr lang="ru-RU" sz="2000" b="1" i="0" dirty="0" smtClean="0">
                <a:solidFill>
                  <a:srgbClr val="111111"/>
                </a:solidFill>
                <a:effectLst/>
                <a:latin typeface="Times New Roman" panose="02020603050405020304" pitchFamily="18" charset="0"/>
                <a:cs typeface="Times New Roman" panose="02020603050405020304" pitchFamily="18" charset="0"/>
              </a:rPr>
              <a:t>звук</a:t>
            </a:r>
            <a:r>
              <a:rPr lang="ru-RU" sz="2000" b="0" i="0" dirty="0" smtClean="0">
                <a:solidFill>
                  <a:srgbClr val="111111"/>
                </a:solidFill>
                <a:effectLst/>
                <a:latin typeface="Times New Roman" panose="02020603050405020304" pitchFamily="18" charset="0"/>
                <a:cs typeface="Times New Roman" panose="02020603050405020304" pitchFamily="18" charset="0"/>
              </a:rPr>
              <a:t> [ф] в словах на слух, интонировать его в слове; </a:t>
            </a:r>
            <a:r>
              <a:rPr lang="ru-RU" sz="2000" i="0" dirty="0" smtClean="0">
                <a:solidFill>
                  <a:srgbClr val="111111"/>
                </a:solidFill>
                <a:effectLst/>
                <a:latin typeface="Times New Roman" panose="02020603050405020304" pitchFamily="18" charset="0"/>
                <a:cs typeface="Times New Roman" panose="02020603050405020304" pitchFamily="18" charset="0"/>
              </a:rPr>
              <a:t>развивать</a:t>
            </a:r>
            <a:r>
              <a:rPr lang="ru-RU" sz="2000" b="0" i="0" dirty="0" smtClean="0">
                <a:solidFill>
                  <a:srgbClr val="111111"/>
                </a:solidFill>
                <a:effectLst/>
                <a:latin typeface="Times New Roman" panose="02020603050405020304" pitchFamily="18" charset="0"/>
                <a:cs typeface="Times New Roman" panose="02020603050405020304" pitchFamily="18" charset="0"/>
              </a:rPr>
              <a:t> интонационную выразительность </a:t>
            </a:r>
            <a:r>
              <a:rPr lang="ru-RU" sz="2000" i="0" dirty="0" smtClean="0">
                <a:solidFill>
                  <a:srgbClr val="111111"/>
                </a:solidFill>
                <a:effectLst/>
                <a:latin typeface="Times New Roman" panose="02020603050405020304" pitchFamily="18" charset="0"/>
                <a:cs typeface="Times New Roman" panose="02020603050405020304" pitchFamily="18" charset="0"/>
              </a:rPr>
              <a:t>речи</a:t>
            </a:r>
            <a:r>
              <a:rPr lang="ru-RU" sz="2000" b="0" i="0" dirty="0" smtClean="0">
                <a:solidFill>
                  <a:srgbClr val="111111"/>
                </a:solidFill>
                <a:effectLst/>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1600200"/>
            <a:ext cx="8686800" cy="4925144"/>
          </a:xfrm>
        </p:spPr>
        <p:txBody>
          <a:bodyPr>
            <a:normAutofit/>
          </a:bodyPr>
          <a:lstStyle/>
          <a:p>
            <a:pPr algn="just">
              <a:spcAft>
                <a:spcPts val="0"/>
              </a:spcAft>
            </a:pPr>
            <a:r>
              <a:rPr lang="ru-RU" sz="2000" dirty="0" smtClean="0">
                <a:solidFill>
                  <a:srgbClr val="000000"/>
                </a:solidFill>
                <a:effectLst/>
                <a:latin typeface="Times New Roman"/>
                <a:ea typeface="Times New Roman"/>
              </a:rPr>
              <a:t>Ребята, здравствуйте! Давайте мы сегодня с вами немного  позанимаемся. Согласны?! Но сначала отгадайте  загадку.</a:t>
            </a:r>
            <a:endParaRPr lang="ru-RU" sz="2000" dirty="0" smtClean="0">
              <a:effectLst/>
              <a:latin typeface="Times New Roman"/>
              <a:ea typeface="Times New Roman"/>
            </a:endParaRPr>
          </a:p>
          <a:p>
            <a:pPr indent="0" algn="just">
              <a:spcBef>
                <a:spcPts val="0"/>
              </a:spcBef>
              <a:spcAft>
                <a:spcPts val="0"/>
              </a:spcAft>
              <a:buNone/>
            </a:pPr>
            <a:r>
              <a:rPr lang="ru-RU" sz="2000" b="1" dirty="0" smtClean="0">
                <a:solidFill>
                  <a:srgbClr val="0070C0"/>
                </a:solidFill>
                <a:effectLst/>
                <a:latin typeface="Times New Roman"/>
                <a:ea typeface="Times New Roman"/>
              </a:rPr>
              <a:t>Шубка — иголки.</a:t>
            </a:r>
          </a:p>
          <a:p>
            <a:pPr indent="0" algn="just">
              <a:spcBef>
                <a:spcPts val="0"/>
              </a:spcBef>
              <a:spcAft>
                <a:spcPts val="0"/>
              </a:spcAft>
              <a:buNone/>
            </a:pPr>
            <a:r>
              <a:rPr lang="ru-RU" sz="2000" b="1" dirty="0" smtClean="0">
                <a:solidFill>
                  <a:srgbClr val="0070C0"/>
                </a:solidFill>
                <a:effectLst/>
                <a:latin typeface="Times New Roman"/>
                <a:ea typeface="Times New Roman"/>
              </a:rPr>
              <a:t>Свернётся он — колкий.</a:t>
            </a:r>
          </a:p>
          <a:p>
            <a:pPr indent="0" algn="just">
              <a:spcBef>
                <a:spcPts val="0"/>
              </a:spcBef>
              <a:spcAft>
                <a:spcPts val="0"/>
              </a:spcAft>
              <a:buNone/>
            </a:pPr>
            <a:r>
              <a:rPr lang="ru-RU" sz="2000" b="1" dirty="0" smtClean="0">
                <a:solidFill>
                  <a:srgbClr val="0070C0"/>
                </a:solidFill>
                <a:effectLst/>
                <a:latin typeface="Times New Roman"/>
                <a:ea typeface="Times New Roman"/>
              </a:rPr>
              <a:t>Рукой не возьмёшь.</a:t>
            </a:r>
          </a:p>
          <a:p>
            <a:pPr indent="0" algn="just">
              <a:spcBef>
                <a:spcPts val="0"/>
              </a:spcBef>
              <a:spcAft>
                <a:spcPts val="0"/>
              </a:spcAft>
              <a:buNone/>
            </a:pPr>
            <a:r>
              <a:rPr lang="ru-RU" sz="2000" b="1" dirty="0" smtClean="0">
                <a:solidFill>
                  <a:srgbClr val="0070C0"/>
                </a:solidFill>
                <a:effectLst/>
                <a:latin typeface="Times New Roman"/>
                <a:ea typeface="Times New Roman"/>
              </a:rPr>
              <a:t>Кто это? (Ёж)</a:t>
            </a:r>
          </a:p>
          <a:p>
            <a:pPr marL="0" indent="0" algn="just">
              <a:spcAft>
                <a:spcPts val="0"/>
              </a:spcAft>
              <a:buNone/>
            </a:pPr>
            <a:r>
              <a:rPr lang="ru-RU" sz="2000" dirty="0" smtClean="0">
                <a:effectLst/>
                <a:latin typeface="Times New Roman"/>
                <a:ea typeface="Times New Roman"/>
              </a:rPr>
              <a:t>-Правильно, ёжик. </a:t>
            </a:r>
          </a:p>
          <a:p>
            <a:pPr marL="0" indent="0">
              <a:buNone/>
            </a:pPr>
            <a:endParaRPr lang="ru-RU" sz="2000" dirty="0"/>
          </a:p>
        </p:txBody>
      </p:sp>
      <p:sp>
        <p:nvSpPr>
          <p:cNvPr id="4" name="Прямоугольник 3"/>
          <p:cNvSpPr/>
          <p:nvPr/>
        </p:nvSpPr>
        <p:spPr>
          <a:xfrm>
            <a:off x="107504" y="4149080"/>
            <a:ext cx="2774241" cy="1631216"/>
          </a:xfrm>
          <a:prstGeom prst="rect">
            <a:avLst/>
          </a:prstGeom>
        </p:spPr>
        <p:txBody>
          <a:bodyPr wrap="square">
            <a:spAutoFit/>
          </a:bodyPr>
          <a:lstStyle/>
          <a:p>
            <a:pPr marL="342900" indent="-342900">
              <a:buFontTx/>
              <a:buChar char="-"/>
            </a:pPr>
            <a:r>
              <a:rPr lang="ru-RU" sz="2000" dirty="0" smtClean="0">
                <a:latin typeface="Times New Roman" panose="02020603050405020304" pitchFamily="18" charset="0"/>
                <a:cs typeface="Times New Roman" panose="02020603050405020304" pitchFamily="18" charset="0"/>
              </a:rPr>
              <a:t>Ребята, посмотрите на ежа. Какие части тела у него есть?</a:t>
            </a:r>
          </a:p>
          <a:p>
            <a:pPr marL="342900" indent="-342900">
              <a:buFontTx/>
              <a:buChar char="-"/>
            </a:pPr>
            <a:r>
              <a:rPr lang="ru-RU" sz="2000" b="0" i="0" dirty="0" smtClean="0">
                <a:solidFill>
                  <a:srgbClr val="111111"/>
                </a:solidFill>
                <a:effectLst/>
                <a:latin typeface="Times New Roman" panose="02020603050405020304" pitchFamily="18" charset="0"/>
                <a:cs typeface="Times New Roman" panose="02020603050405020304" pitchFamily="18" charset="0"/>
              </a:rPr>
              <a:t>Голова, лапки, хвост, иголки.</a:t>
            </a:r>
            <a:endParaRPr lang="ru-RU" sz="2000" dirty="0">
              <a:latin typeface="Times New Roman" panose="02020603050405020304" pitchFamily="18" charset="0"/>
              <a:cs typeface="Times New Roman" panose="02020603050405020304" pitchFamily="18" charset="0"/>
            </a:endParaRPr>
          </a:p>
        </p:txBody>
      </p:sp>
      <p:pic>
        <p:nvPicPr>
          <p:cNvPr id="1027" name="Picture 3"/>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flipH="1">
            <a:off x="3491880" y="2394349"/>
            <a:ext cx="5405772" cy="41089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08531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 calcmode="lin" valueType="num">
                                      <p:cBhvr additive="base">
                                        <p:cTn id="7" dur="500" fill="hold"/>
                                        <p:tgtEl>
                                          <p:spTgt spid="1027"/>
                                        </p:tgtEl>
                                        <p:attrNameLst>
                                          <p:attrName>ppt_x</p:attrName>
                                        </p:attrNameLst>
                                      </p:cBhvr>
                                      <p:tavLst>
                                        <p:tav tm="0">
                                          <p:val>
                                            <p:strVal val="#ppt_x"/>
                                          </p:val>
                                        </p:tav>
                                        <p:tav tm="100000">
                                          <p:val>
                                            <p:strVal val="#ppt_x"/>
                                          </p:val>
                                        </p:tav>
                                      </p:tavLst>
                                    </p:anim>
                                    <p:anim calcmode="lin" valueType="num">
                                      <p:cBhvr additive="base">
                                        <p:cTn id="8"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964488" cy="2074242"/>
          </a:xfrm>
        </p:spPr>
        <p:txBody>
          <a:bodyPr>
            <a:noAutofit/>
          </a:bodyPr>
          <a:lstStyle/>
          <a:p>
            <a:pPr algn="l"/>
            <a:r>
              <a:rPr lang="ru-RU" sz="2000" dirty="0" smtClean="0">
                <a:solidFill>
                  <a:srgbClr val="002060"/>
                </a:solidFill>
                <a:latin typeface="Times New Roman" panose="02020603050405020304" pitchFamily="18" charset="0"/>
                <a:cs typeface="Times New Roman" panose="02020603050405020304" pitchFamily="18" charset="0"/>
              </a:rPr>
              <a:t>У нашего ежа длинная песенка.  Он поёт – </a:t>
            </a:r>
            <a:r>
              <a:rPr lang="ru-RU" sz="2000" b="1" i="1" dirty="0" smtClean="0">
                <a:solidFill>
                  <a:srgbClr val="002060"/>
                </a:solidFill>
                <a:latin typeface="Times New Roman" panose="02020603050405020304" pitchFamily="18" charset="0"/>
                <a:cs typeface="Times New Roman" panose="02020603050405020304" pitchFamily="18" charset="0"/>
              </a:rPr>
              <a:t>«</a:t>
            </a:r>
            <a:r>
              <a:rPr lang="ru-RU" sz="2000" b="1" i="1" dirty="0" err="1" smtClean="0">
                <a:solidFill>
                  <a:srgbClr val="002060"/>
                </a:solidFill>
                <a:latin typeface="Times New Roman" panose="02020603050405020304" pitchFamily="18" charset="0"/>
                <a:cs typeface="Times New Roman" panose="02020603050405020304" pitchFamily="18" charset="0"/>
              </a:rPr>
              <a:t>фффффф</a:t>
            </a:r>
            <a:r>
              <a:rPr lang="ru-RU" sz="2000" b="1" i="1" dirty="0" smtClean="0">
                <a:solidFill>
                  <a:srgbClr val="002060"/>
                </a:solidFill>
                <a:latin typeface="Times New Roman" panose="02020603050405020304" pitchFamily="18" charset="0"/>
                <a:cs typeface="Times New Roman" panose="02020603050405020304" pitchFamily="18" charset="0"/>
              </a:rPr>
              <a:t>». </a:t>
            </a:r>
            <a:r>
              <a:rPr lang="ru-RU" sz="2000" dirty="0" smtClean="0">
                <a:solidFill>
                  <a:srgbClr val="002060"/>
                </a:solidFill>
                <a:latin typeface="Times New Roman" panose="02020603050405020304" pitchFamily="18" charset="0"/>
                <a:cs typeface="Times New Roman" panose="02020603050405020304" pitchFamily="18" charset="0"/>
              </a:rPr>
              <a:t>Давайте споём вместе.</a:t>
            </a:r>
            <a:r>
              <a:rPr lang="ru-RU" sz="2000" b="0" i="0" dirty="0" smtClean="0">
                <a:solidFill>
                  <a:srgbClr val="002060"/>
                </a:solidFill>
                <a:effectLst/>
                <a:latin typeface="Times New Roman" panose="02020603050405020304" pitchFamily="18" charset="0"/>
                <a:cs typeface="Times New Roman" panose="02020603050405020304" pitchFamily="18" charset="0"/>
              </a:rPr>
              <a:t/>
            </a:r>
            <a:br>
              <a:rPr lang="ru-RU" sz="2000" b="0" i="0" dirty="0" smtClean="0">
                <a:solidFill>
                  <a:srgbClr val="002060"/>
                </a:solidFill>
                <a:effectLst/>
                <a:latin typeface="Times New Roman" panose="02020603050405020304" pitchFamily="18" charset="0"/>
                <a:cs typeface="Times New Roman" panose="02020603050405020304" pitchFamily="18" charset="0"/>
              </a:rPr>
            </a:br>
            <a:r>
              <a:rPr lang="ru-RU" sz="2000" b="0" i="0" dirty="0" smtClean="0">
                <a:solidFill>
                  <a:srgbClr val="002060"/>
                </a:solidFill>
                <a:effectLst/>
                <a:latin typeface="Times New Roman" panose="02020603050405020304" pitchFamily="18" charset="0"/>
                <a:cs typeface="Times New Roman" panose="02020603050405020304" pitchFamily="18" charset="0"/>
              </a:rPr>
              <a:t> Когда ежу, что-то нравится, он говорит </a:t>
            </a:r>
            <a:r>
              <a:rPr lang="ru-RU" sz="2000" b="1" i="1" dirty="0" smtClean="0">
                <a:solidFill>
                  <a:srgbClr val="002060"/>
                </a:solidFill>
                <a:effectLst/>
                <a:latin typeface="Times New Roman" panose="02020603050405020304" pitchFamily="18" charset="0"/>
                <a:cs typeface="Times New Roman" panose="02020603050405020304" pitchFamily="18" charset="0"/>
              </a:rPr>
              <a:t>«фи-фи-фи» </a:t>
            </a:r>
            <a:r>
              <a:rPr lang="ru-RU" sz="2000" b="0" i="0" dirty="0" smtClean="0">
                <a:solidFill>
                  <a:srgbClr val="002060"/>
                </a:solidFill>
                <a:effectLst/>
                <a:latin typeface="Times New Roman" panose="02020603050405020304" pitchFamily="18" charset="0"/>
                <a:cs typeface="Times New Roman" panose="02020603050405020304" pitchFamily="18" charset="0"/>
              </a:rPr>
              <a:t>,</a:t>
            </a:r>
            <a:br>
              <a:rPr lang="ru-RU" sz="2000" b="0" i="0" dirty="0" smtClean="0">
                <a:solidFill>
                  <a:srgbClr val="002060"/>
                </a:solidFill>
                <a:effectLst/>
                <a:latin typeface="Times New Roman" panose="02020603050405020304" pitchFamily="18" charset="0"/>
                <a:cs typeface="Times New Roman" panose="02020603050405020304" pitchFamily="18" charset="0"/>
              </a:rPr>
            </a:br>
            <a:r>
              <a:rPr lang="ru-RU" sz="2000" b="0" i="0" dirty="0" smtClean="0">
                <a:solidFill>
                  <a:srgbClr val="002060"/>
                </a:solidFill>
                <a:effectLst/>
                <a:latin typeface="Times New Roman" panose="02020603050405020304" pitchFamily="18" charset="0"/>
                <a:cs typeface="Times New Roman" panose="02020603050405020304" pitchFamily="18" charset="0"/>
              </a:rPr>
              <a:t> а когда что-то не нравится – </a:t>
            </a:r>
            <a:r>
              <a:rPr lang="ru-RU" sz="2000" b="1" i="1" dirty="0" smtClean="0">
                <a:solidFill>
                  <a:srgbClr val="002060"/>
                </a:solidFill>
                <a:effectLst/>
                <a:latin typeface="Times New Roman" panose="02020603050405020304" pitchFamily="18" charset="0"/>
                <a:cs typeface="Times New Roman" panose="02020603050405020304" pitchFamily="18" charset="0"/>
              </a:rPr>
              <a:t>«фу-фу-фу»</a:t>
            </a:r>
            <a:r>
              <a:rPr lang="ru-RU" sz="2000" b="1" i="0" dirty="0" smtClean="0">
                <a:solidFill>
                  <a:srgbClr val="002060"/>
                </a:solidFill>
                <a:effectLst/>
                <a:latin typeface="Times New Roman" panose="02020603050405020304" pitchFamily="18" charset="0"/>
                <a:cs typeface="Times New Roman" panose="02020603050405020304" pitchFamily="18" charset="0"/>
              </a:rPr>
              <a:t>. </a:t>
            </a:r>
            <a:br>
              <a:rPr lang="ru-RU" sz="2000" b="1" i="0" dirty="0" smtClean="0">
                <a:solidFill>
                  <a:srgbClr val="002060"/>
                </a:solidFill>
                <a:effectLst/>
                <a:latin typeface="Times New Roman" panose="02020603050405020304" pitchFamily="18" charset="0"/>
                <a:cs typeface="Times New Roman" panose="02020603050405020304" pitchFamily="18" charset="0"/>
              </a:rPr>
            </a:br>
            <a:r>
              <a:rPr lang="ru-RU" sz="2000" b="0" i="0" dirty="0" smtClean="0">
                <a:solidFill>
                  <a:srgbClr val="002060"/>
                </a:solidFill>
                <a:effectLst/>
                <a:latin typeface="Times New Roman" panose="02020603050405020304" pitchFamily="18" charset="0"/>
                <a:cs typeface="Times New Roman" panose="02020603050405020304" pitchFamily="18" charset="0"/>
              </a:rPr>
              <a:t>Как говорят ежи, когда им что-то нравится? </a:t>
            </a:r>
            <a:r>
              <a:rPr lang="ru-RU" sz="2000" b="0" i="1" dirty="0" smtClean="0">
                <a:solidFill>
                  <a:srgbClr val="002060"/>
                </a:solidFill>
                <a:effectLst/>
                <a:latin typeface="Times New Roman" panose="02020603050405020304" pitchFamily="18" charset="0"/>
                <a:cs typeface="Times New Roman" panose="02020603050405020304" pitchFamily="18" charset="0"/>
              </a:rPr>
              <a:t>(ответы детей)</a:t>
            </a:r>
            <a:r>
              <a:rPr lang="ru-RU" sz="2000" b="0" i="0" dirty="0" smtClean="0">
                <a:solidFill>
                  <a:srgbClr val="002060"/>
                </a:solidFill>
                <a:effectLst/>
                <a:latin typeface="Times New Roman" panose="02020603050405020304" pitchFamily="18" charset="0"/>
                <a:cs typeface="Times New Roman" panose="02020603050405020304" pitchFamily="18" charset="0"/>
              </a:rPr>
              <a:t>. А когда ежам не нравится что-то, то что они говорят ? </a:t>
            </a:r>
            <a:r>
              <a:rPr lang="ru-RU" sz="2000" b="0" i="1" dirty="0" smtClean="0">
                <a:solidFill>
                  <a:srgbClr val="002060"/>
                </a:solidFill>
                <a:effectLst/>
                <a:latin typeface="Times New Roman" panose="02020603050405020304" pitchFamily="18" charset="0"/>
                <a:cs typeface="Times New Roman" panose="02020603050405020304" pitchFamily="18" charset="0"/>
              </a:rPr>
              <a:t>(ответы детей)</a:t>
            </a:r>
            <a:r>
              <a:rPr lang="ru-RU" sz="2000" b="0" i="0" dirty="0" smtClean="0">
                <a:solidFill>
                  <a:srgbClr val="002060"/>
                </a:solidFill>
                <a:effectLst/>
                <a:latin typeface="Times New Roman" panose="02020603050405020304" pitchFamily="18" charset="0"/>
                <a:cs typeface="Times New Roman" panose="02020603050405020304" pitchFamily="18" charset="0"/>
              </a:rPr>
              <a:t>. </a:t>
            </a:r>
            <a:endParaRPr lang="ru-RU" sz="2000" dirty="0">
              <a:solidFill>
                <a:srgbClr val="002060"/>
              </a:solidFill>
              <a:latin typeface="Times New Roman" panose="02020603050405020304" pitchFamily="18" charset="0"/>
              <a:cs typeface="Times New Roman" panose="02020603050405020304" pitchFamily="18" charset="0"/>
            </a:endParaRPr>
          </a:p>
        </p:txBody>
      </p:sp>
      <p:pic>
        <p:nvPicPr>
          <p:cNvPr id="5" name="Picture 12" descr="https://avatars.mds.yandex.net/get-pdb/2491878/b52f8f26-fe9d-416c-8fc4-8d800dc5df5d/s1200"/>
          <p:cNvPicPr>
            <a:picLocks noGrp="1" noChangeAspect="1" noChangeArrowheads="1"/>
          </p:cNvPicPr>
          <p:nvPr>
            <p:ph idx="1"/>
          </p:nvPr>
        </p:nvPicPr>
        <p:blipFill>
          <a:blip r:embed="rId2" cstate="email">
            <a:extLst>
              <a:ext uri="{28A0092B-C50C-407E-A947-70E740481C1C}">
                <a14:useLocalDpi xmlns:a14="http://schemas.microsoft.com/office/drawing/2010/main"/>
              </a:ext>
            </a:extLst>
          </a:blip>
          <a:srcRect/>
          <a:stretch>
            <a:fillRect/>
          </a:stretch>
        </p:blipFill>
        <p:spPr bwMode="auto">
          <a:xfrm>
            <a:off x="1907704" y="2513692"/>
            <a:ext cx="5760640" cy="3931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5810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0"/>
            <a:ext cx="8964488" cy="1124744"/>
          </a:xfrm>
        </p:spPr>
        <p:txBody>
          <a:bodyPr>
            <a:noAutofit/>
          </a:bodyPr>
          <a:lstStyle/>
          <a:p>
            <a:pPr algn="l"/>
            <a:r>
              <a:rPr lang="ru-RU" sz="2400" b="1" dirty="0" smtClean="0">
                <a:solidFill>
                  <a:srgbClr val="002060"/>
                </a:solidFill>
                <a:effectLst/>
                <a:latin typeface="Times New Roman" panose="02020603050405020304" pitchFamily="18" charset="0"/>
                <a:cs typeface="Times New Roman" panose="02020603050405020304" pitchFamily="18" charset="0"/>
              </a:rPr>
              <a:t/>
            </a:r>
            <a:br>
              <a:rPr lang="ru-RU" sz="2400" b="1" dirty="0" smtClean="0">
                <a:solidFill>
                  <a:srgbClr val="002060"/>
                </a:solidFill>
                <a:effectLst/>
                <a:latin typeface="Times New Roman" panose="02020603050405020304" pitchFamily="18" charset="0"/>
                <a:cs typeface="Times New Roman" panose="02020603050405020304" pitchFamily="18" charset="0"/>
              </a:rPr>
            </a:br>
            <a:r>
              <a:rPr lang="ru-RU" sz="2400" b="1" dirty="0" smtClean="0">
                <a:solidFill>
                  <a:srgbClr val="002060"/>
                </a:solidFill>
                <a:effectLst/>
                <a:latin typeface="Times New Roman" panose="02020603050405020304" pitchFamily="18" charset="0"/>
                <a:cs typeface="Times New Roman" panose="02020603050405020304" pitchFamily="18" charset="0"/>
              </a:rPr>
              <a:t>  - Ребята, посмотрите у нашего ежа есть коробочка, давайте     посмотрим, что в ней и назовём.</a:t>
            </a:r>
            <a:br>
              <a:rPr lang="ru-RU" sz="2400" b="1" dirty="0" smtClean="0">
                <a:solidFill>
                  <a:srgbClr val="002060"/>
                </a:solidFill>
                <a:effectLst/>
                <a:latin typeface="Times New Roman" panose="02020603050405020304" pitchFamily="18" charset="0"/>
                <a:cs typeface="Times New Roman" panose="02020603050405020304" pitchFamily="18" charset="0"/>
              </a:rPr>
            </a:br>
            <a:endParaRPr lang="ru-RU" sz="24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flipV="1">
            <a:off x="457200" y="6741367"/>
            <a:ext cx="8229600" cy="288032"/>
          </a:xfrm>
        </p:spPr>
        <p:txBody>
          <a:bodyPr>
            <a:normAutofit fontScale="47500" lnSpcReduction="20000"/>
          </a:bodyPr>
          <a:lstStyle/>
          <a:p>
            <a:endParaRPr lang="ru-RU" dirty="0"/>
          </a:p>
        </p:txBody>
      </p:sp>
      <p:pic>
        <p:nvPicPr>
          <p:cNvPr id="9238" name="Picture 22" descr="http://img1.liveinternet.ru/images/attach/c/3/121/889/121889603_0_1176fa_2dc83ff_orig.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020325" y="3158362"/>
            <a:ext cx="2779068" cy="2743338"/>
          </a:xfrm>
          <a:prstGeom prst="rect">
            <a:avLst/>
          </a:prstGeom>
          <a:noFill/>
          <a:extLst>
            <a:ext uri="{909E8E84-426E-40DD-AFC4-6F175D3DCCD1}">
              <a14:hiddenFill xmlns:a14="http://schemas.microsoft.com/office/drawing/2010/main">
                <a:solidFill>
                  <a:srgbClr val="FFFFFF"/>
                </a:solidFill>
              </a14:hiddenFill>
            </a:ext>
          </a:extLst>
        </p:spPr>
      </p:pic>
      <p:pic>
        <p:nvPicPr>
          <p:cNvPr id="9249" name="Picture 33" descr="https://ds04.infourok.ru/uploads/ex/0f36/0017b5e5-8eab3447/img1.jpg"/>
          <p:cNvPicPr>
            <a:picLocks noChangeAspect="1" noChangeArrowheads="1"/>
          </p:cNvPicPr>
          <p:nvPr/>
        </p:nvPicPr>
        <p:blipFill rotWithShape="1">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bwMode="auto">
          <a:xfrm>
            <a:off x="179512" y="1124744"/>
            <a:ext cx="2836946" cy="2029782"/>
          </a:xfrm>
          <a:prstGeom prst="rect">
            <a:avLst/>
          </a:prstGeom>
          <a:noFill/>
          <a:extLst>
            <a:ext uri="{909E8E84-426E-40DD-AFC4-6F175D3DCCD1}">
              <a14:hiddenFill xmlns:a14="http://schemas.microsoft.com/office/drawing/2010/main">
                <a:solidFill>
                  <a:srgbClr val="FFFFFF"/>
                </a:solidFill>
              </a14:hiddenFill>
            </a:ext>
          </a:extLst>
        </p:spPr>
      </p:pic>
      <p:pic>
        <p:nvPicPr>
          <p:cNvPr id="9251" name="Picture 35" descr="https://xn--m1acbmma6e.xn--p1ai/thumb/2/Qfz838OrBGtT-l01EMkHjA/800r800/d/tufli_iz_tekstilya.pn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516676" y="1124744"/>
            <a:ext cx="2448272" cy="1729092"/>
          </a:xfrm>
          <a:prstGeom prst="rect">
            <a:avLst/>
          </a:prstGeom>
          <a:noFill/>
          <a:extLst>
            <a:ext uri="{909E8E84-426E-40DD-AFC4-6F175D3DCCD1}">
              <a14:hiddenFill xmlns:a14="http://schemas.microsoft.com/office/drawing/2010/main">
                <a:solidFill>
                  <a:srgbClr val="FFFFFF"/>
                </a:solidFill>
              </a14:hiddenFill>
            </a:ext>
          </a:extLst>
        </p:spPr>
      </p:pic>
      <p:pic>
        <p:nvPicPr>
          <p:cNvPr id="9257" name="Picture 41" descr="https://www.clipartmax.com/png/full/196-1968021_camping-scarf-icon-club-penguin-blue-scarf.pn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6225088" y="4149080"/>
            <a:ext cx="2669694" cy="2445197"/>
          </a:xfrm>
          <a:prstGeom prst="rect">
            <a:avLst/>
          </a:prstGeom>
          <a:noFill/>
          <a:extLst>
            <a:ext uri="{909E8E84-426E-40DD-AFC4-6F175D3DCCD1}">
              <a14:hiddenFill xmlns:a14="http://schemas.microsoft.com/office/drawing/2010/main">
                <a:solidFill>
                  <a:srgbClr val="FFFFFF"/>
                </a:solidFill>
              </a14:hiddenFill>
            </a:ext>
          </a:extLst>
        </p:spPr>
      </p:pic>
      <p:pic>
        <p:nvPicPr>
          <p:cNvPr id="9273" name="Picture 57" descr="https://avatars.mds.yandex.net/get-districts/1649668/2a000001692ea01164182b6324b93c34d911/optimize"/>
          <p:cNvPicPr>
            <a:picLocks noChangeAspect="1" noChangeArrowheads="1"/>
          </p:cNvPicPr>
          <p:nvPr/>
        </p:nvPicPr>
        <p:blipFill>
          <a:blip r:embed="rId6"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6248576" y="953739"/>
            <a:ext cx="2646205" cy="2910826"/>
          </a:xfrm>
          <a:prstGeom prst="rect">
            <a:avLst/>
          </a:prstGeom>
          <a:noFill/>
          <a:extLst>
            <a:ext uri="{909E8E84-426E-40DD-AFC4-6F175D3DCCD1}">
              <a14:hiddenFill xmlns:a14="http://schemas.microsoft.com/office/drawing/2010/main">
                <a:solidFill>
                  <a:srgbClr val="FFFFFF"/>
                </a:solidFill>
              </a14:hiddenFill>
            </a:ext>
          </a:extLst>
        </p:spPr>
      </p:pic>
      <p:pic>
        <p:nvPicPr>
          <p:cNvPr id="9285" name="Picture 69" descr="https://ae01.alicdn.com/kf/HTB1OQKLMpXXXXb4XFXXq6xXFXXXj/Hot-Sale-Summer-18-Months-6T-Baby-Girls-T-Shirt-Children-s-Tops-Clothing-Cute-Cartoon.jpg"/>
          <p:cNvPicPr>
            <a:picLocks noChangeAspect="1" noChangeArrowheads="1"/>
          </p:cNvPicPr>
          <p:nvPr/>
        </p:nvPicPr>
        <p:blipFill rotWithShape="1">
          <a:blip r:embed="rId7"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bwMode="auto">
          <a:xfrm>
            <a:off x="179512" y="3837422"/>
            <a:ext cx="2535018" cy="2787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8248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249"/>
                                        </p:tgtEl>
                                        <p:attrNameLst>
                                          <p:attrName>style.visibility</p:attrName>
                                        </p:attrNameLst>
                                      </p:cBhvr>
                                      <p:to>
                                        <p:strVal val="visible"/>
                                      </p:to>
                                    </p:set>
                                    <p:anim calcmode="lin" valueType="num">
                                      <p:cBhvr additive="base">
                                        <p:cTn id="7" dur="500" fill="hold"/>
                                        <p:tgtEl>
                                          <p:spTgt spid="9249"/>
                                        </p:tgtEl>
                                        <p:attrNameLst>
                                          <p:attrName>ppt_x</p:attrName>
                                        </p:attrNameLst>
                                      </p:cBhvr>
                                      <p:tavLst>
                                        <p:tav tm="0">
                                          <p:val>
                                            <p:strVal val="#ppt_x"/>
                                          </p:val>
                                        </p:tav>
                                        <p:tav tm="100000">
                                          <p:val>
                                            <p:strVal val="#ppt_x"/>
                                          </p:val>
                                        </p:tav>
                                      </p:tavLst>
                                    </p:anim>
                                    <p:anim calcmode="lin" valueType="num">
                                      <p:cBhvr additive="base">
                                        <p:cTn id="8" dur="500" fill="hold"/>
                                        <p:tgtEl>
                                          <p:spTgt spid="924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9251"/>
                                        </p:tgtEl>
                                        <p:attrNameLst>
                                          <p:attrName>style.visibility</p:attrName>
                                        </p:attrNameLst>
                                      </p:cBhvr>
                                      <p:to>
                                        <p:strVal val="visible"/>
                                      </p:to>
                                    </p:set>
                                    <p:animEffect transition="in" filter="fade">
                                      <p:cBhvr>
                                        <p:cTn id="13" dur="1000"/>
                                        <p:tgtEl>
                                          <p:spTgt spid="9251"/>
                                        </p:tgtEl>
                                      </p:cBhvr>
                                    </p:animEffect>
                                    <p:anim calcmode="lin" valueType="num">
                                      <p:cBhvr>
                                        <p:cTn id="14" dur="1000" fill="hold"/>
                                        <p:tgtEl>
                                          <p:spTgt spid="9251"/>
                                        </p:tgtEl>
                                        <p:attrNameLst>
                                          <p:attrName>ppt_x</p:attrName>
                                        </p:attrNameLst>
                                      </p:cBhvr>
                                      <p:tavLst>
                                        <p:tav tm="0">
                                          <p:val>
                                            <p:strVal val="#ppt_x"/>
                                          </p:val>
                                        </p:tav>
                                        <p:tav tm="100000">
                                          <p:val>
                                            <p:strVal val="#ppt_x"/>
                                          </p:val>
                                        </p:tav>
                                      </p:tavLst>
                                    </p:anim>
                                    <p:anim calcmode="lin" valueType="num">
                                      <p:cBhvr>
                                        <p:cTn id="15" dur="1000" fill="hold"/>
                                        <p:tgtEl>
                                          <p:spTgt spid="9251"/>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9273"/>
                                        </p:tgtEl>
                                        <p:attrNameLst>
                                          <p:attrName>style.visibility</p:attrName>
                                        </p:attrNameLst>
                                      </p:cBhvr>
                                      <p:to>
                                        <p:strVal val="visible"/>
                                      </p:to>
                                    </p:set>
                                    <p:animEffect transition="in" filter="barn(inVertical)">
                                      <p:cBhvr>
                                        <p:cTn id="20" dur="500"/>
                                        <p:tgtEl>
                                          <p:spTgt spid="9273"/>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9285"/>
                                        </p:tgtEl>
                                        <p:attrNameLst>
                                          <p:attrName>style.visibility</p:attrName>
                                        </p:attrNameLst>
                                      </p:cBhvr>
                                      <p:to>
                                        <p:strVal val="visible"/>
                                      </p:to>
                                    </p:set>
                                    <p:animEffect transition="in" filter="wipe(down)">
                                      <p:cBhvr>
                                        <p:cTn id="25" dur="500"/>
                                        <p:tgtEl>
                                          <p:spTgt spid="9285"/>
                                        </p:tgtEl>
                                      </p:cBhvr>
                                    </p:animEffect>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9257"/>
                                        </p:tgtEl>
                                        <p:attrNameLst>
                                          <p:attrName>style.visibility</p:attrName>
                                        </p:attrNameLst>
                                      </p:cBhvr>
                                      <p:to>
                                        <p:strVal val="visible"/>
                                      </p:to>
                                    </p:set>
                                    <p:animEffect transition="in" filter="wipe(down)">
                                      <p:cBhvr>
                                        <p:cTn id="30" dur="580">
                                          <p:stCondLst>
                                            <p:cond delay="0"/>
                                          </p:stCondLst>
                                        </p:cTn>
                                        <p:tgtEl>
                                          <p:spTgt spid="9257"/>
                                        </p:tgtEl>
                                      </p:cBhvr>
                                    </p:animEffect>
                                    <p:anim calcmode="lin" valueType="num">
                                      <p:cBhvr>
                                        <p:cTn id="31" dur="1822" tmFilter="0,0; 0.14,0.36; 0.43,0.73; 0.71,0.91; 1.0,1.0">
                                          <p:stCondLst>
                                            <p:cond delay="0"/>
                                          </p:stCondLst>
                                        </p:cTn>
                                        <p:tgtEl>
                                          <p:spTgt spid="9257"/>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9257"/>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9257"/>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9257"/>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9257"/>
                                        </p:tgtEl>
                                        <p:attrNameLst>
                                          <p:attrName>ppt_y</p:attrName>
                                        </p:attrNameLst>
                                      </p:cBhvr>
                                      <p:tavLst>
                                        <p:tav tm="0" fmla="#ppt_y-sin(pi*$)/81">
                                          <p:val>
                                            <p:fltVal val="0"/>
                                          </p:val>
                                        </p:tav>
                                        <p:tav tm="100000">
                                          <p:val>
                                            <p:fltVal val="1"/>
                                          </p:val>
                                        </p:tav>
                                      </p:tavLst>
                                    </p:anim>
                                    <p:animScale>
                                      <p:cBhvr>
                                        <p:cTn id="36" dur="26">
                                          <p:stCondLst>
                                            <p:cond delay="650"/>
                                          </p:stCondLst>
                                        </p:cTn>
                                        <p:tgtEl>
                                          <p:spTgt spid="9257"/>
                                        </p:tgtEl>
                                      </p:cBhvr>
                                      <p:to x="100000" y="60000"/>
                                    </p:animScale>
                                    <p:animScale>
                                      <p:cBhvr>
                                        <p:cTn id="37" dur="166" decel="50000">
                                          <p:stCondLst>
                                            <p:cond delay="676"/>
                                          </p:stCondLst>
                                        </p:cTn>
                                        <p:tgtEl>
                                          <p:spTgt spid="9257"/>
                                        </p:tgtEl>
                                      </p:cBhvr>
                                      <p:to x="100000" y="100000"/>
                                    </p:animScale>
                                    <p:animScale>
                                      <p:cBhvr>
                                        <p:cTn id="38" dur="26">
                                          <p:stCondLst>
                                            <p:cond delay="1312"/>
                                          </p:stCondLst>
                                        </p:cTn>
                                        <p:tgtEl>
                                          <p:spTgt spid="9257"/>
                                        </p:tgtEl>
                                      </p:cBhvr>
                                      <p:to x="100000" y="80000"/>
                                    </p:animScale>
                                    <p:animScale>
                                      <p:cBhvr>
                                        <p:cTn id="39" dur="166" decel="50000">
                                          <p:stCondLst>
                                            <p:cond delay="1338"/>
                                          </p:stCondLst>
                                        </p:cTn>
                                        <p:tgtEl>
                                          <p:spTgt spid="9257"/>
                                        </p:tgtEl>
                                      </p:cBhvr>
                                      <p:to x="100000" y="100000"/>
                                    </p:animScale>
                                    <p:animScale>
                                      <p:cBhvr>
                                        <p:cTn id="40" dur="26">
                                          <p:stCondLst>
                                            <p:cond delay="1642"/>
                                          </p:stCondLst>
                                        </p:cTn>
                                        <p:tgtEl>
                                          <p:spTgt spid="9257"/>
                                        </p:tgtEl>
                                      </p:cBhvr>
                                      <p:to x="100000" y="90000"/>
                                    </p:animScale>
                                    <p:animScale>
                                      <p:cBhvr>
                                        <p:cTn id="41" dur="166" decel="50000">
                                          <p:stCondLst>
                                            <p:cond delay="1668"/>
                                          </p:stCondLst>
                                        </p:cTn>
                                        <p:tgtEl>
                                          <p:spTgt spid="9257"/>
                                        </p:tgtEl>
                                      </p:cBhvr>
                                      <p:to x="100000" y="100000"/>
                                    </p:animScale>
                                    <p:animScale>
                                      <p:cBhvr>
                                        <p:cTn id="42" dur="26">
                                          <p:stCondLst>
                                            <p:cond delay="1808"/>
                                          </p:stCondLst>
                                        </p:cTn>
                                        <p:tgtEl>
                                          <p:spTgt spid="9257"/>
                                        </p:tgtEl>
                                      </p:cBhvr>
                                      <p:to x="100000" y="95000"/>
                                    </p:animScale>
                                    <p:animScale>
                                      <p:cBhvr>
                                        <p:cTn id="43" dur="166" decel="50000">
                                          <p:stCondLst>
                                            <p:cond delay="1834"/>
                                          </p:stCondLst>
                                        </p:cTn>
                                        <p:tgtEl>
                                          <p:spTgt spid="925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9036496" cy="1080120"/>
          </a:xfrm>
        </p:spPr>
        <p:txBody>
          <a:bodyPr>
            <a:normAutofit fontScale="90000"/>
          </a:bodyPr>
          <a:lstStyle/>
          <a:p>
            <a:pPr algn="l"/>
            <a:r>
              <a:rPr lang="ru-RU" sz="2400" b="0" i="0" dirty="0" smtClean="0">
                <a:solidFill>
                  <a:srgbClr val="111111"/>
                </a:solidFill>
                <a:effectLst/>
                <a:latin typeface="Times New Roman" panose="02020603050405020304" pitchFamily="18" charset="0"/>
                <a:cs typeface="Times New Roman" panose="02020603050405020304" pitchFamily="18" charset="0"/>
              </a:rPr>
              <a:t/>
            </a:r>
            <a:br>
              <a:rPr lang="ru-RU" sz="2400" b="0" i="0" dirty="0" smtClean="0">
                <a:solidFill>
                  <a:srgbClr val="111111"/>
                </a:solidFill>
                <a:effectLst/>
                <a:latin typeface="Times New Roman" panose="02020603050405020304" pitchFamily="18" charset="0"/>
                <a:cs typeface="Times New Roman" panose="02020603050405020304" pitchFamily="18" charset="0"/>
              </a:rPr>
            </a:br>
            <a:r>
              <a:rPr lang="ru-RU" sz="2400" dirty="0">
                <a:solidFill>
                  <a:srgbClr val="111111"/>
                </a:solidFill>
                <a:latin typeface="Times New Roman" panose="02020603050405020304" pitchFamily="18" charset="0"/>
                <a:cs typeface="Times New Roman" panose="02020603050405020304" pitchFamily="18" charset="0"/>
              </a:rPr>
              <a:t/>
            </a:r>
            <a:br>
              <a:rPr lang="ru-RU" sz="2400" dirty="0">
                <a:solidFill>
                  <a:srgbClr val="111111"/>
                </a:solidFill>
                <a:latin typeface="Times New Roman" panose="02020603050405020304" pitchFamily="18" charset="0"/>
                <a:cs typeface="Times New Roman" panose="02020603050405020304" pitchFamily="18" charset="0"/>
              </a:rPr>
            </a:br>
            <a:r>
              <a:rPr lang="ru-RU" sz="2400" dirty="0" smtClean="0">
                <a:solidFill>
                  <a:srgbClr val="111111"/>
                </a:solidFill>
                <a:latin typeface="Times New Roman" panose="02020603050405020304" pitchFamily="18" charset="0"/>
                <a:cs typeface="Times New Roman" panose="02020603050405020304" pitchFamily="18" charset="0"/>
              </a:rPr>
              <a:t/>
            </a:r>
            <a:br>
              <a:rPr lang="ru-RU" sz="2400" dirty="0" smtClean="0">
                <a:solidFill>
                  <a:srgbClr val="111111"/>
                </a:solidFill>
                <a:latin typeface="Times New Roman" panose="02020603050405020304" pitchFamily="18" charset="0"/>
                <a:cs typeface="Times New Roman" panose="02020603050405020304" pitchFamily="18" charset="0"/>
              </a:rPr>
            </a:br>
            <a:r>
              <a:rPr lang="ru-RU" sz="2400" dirty="0">
                <a:solidFill>
                  <a:srgbClr val="111111"/>
                </a:solidFill>
                <a:latin typeface="Times New Roman" panose="02020603050405020304" pitchFamily="18" charset="0"/>
                <a:cs typeface="Times New Roman" panose="02020603050405020304" pitchFamily="18" charset="0"/>
              </a:rPr>
              <a:t/>
            </a:r>
            <a:br>
              <a:rPr lang="ru-RU" sz="2400" dirty="0">
                <a:solidFill>
                  <a:srgbClr val="111111"/>
                </a:solidFill>
                <a:latin typeface="Times New Roman" panose="02020603050405020304" pitchFamily="18" charset="0"/>
                <a:cs typeface="Times New Roman" panose="02020603050405020304" pitchFamily="18" charset="0"/>
              </a:rPr>
            </a:br>
            <a:r>
              <a:rPr lang="ru-RU" sz="2700" b="1" dirty="0" smtClean="0">
                <a:solidFill>
                  <a:srgbClr val="111111"/>
                </a:solidFill>
                <a:latin typeface="Times New Roman" panose="02020603050405020304" pitchFamily="18" charset="0"/>
                <a:cs typeface="Times New Roman" panose="02020603050405020304" pitchFamily="18" charset="0"/>
              </a:rPr>
              <a:t>-</a:t>
            </a:r>
            <a:r>
              <a:rPr lang="ru-RU" sz="2700" b="1" dirty="0">
                <a:solidFill>
                  <a:srgbClr val="002060"/>
                </a:solidFill>
                <a:latin typeface="Times New Roman" panose="02020603050405020304" pitchFamily="18" charset="0"/>
                <a:cs typeface="Times New Roman" panose="02020603050405020304" pitchFamily="18" charset="0"/>
              </a:rPr>
              <a:t>А сейчас послушайте интересный рассказ про ежей.</a:t>
            </a:r>
            <a:br>
              <a:rPr lang="ru-RU" sz="2700" b="1" dirty="0">
                <a:solidFill>
                  <a:srgbClr val="002060"/>
                </a:solidFill>
                <a:latin typeface="Times New Roman" panose="02020603050405020304" pitchFamily="18" charset="0"/>
                <a:cs typeface="Times New Roman" panose="02020603050405020304" pitchFamily="18" charset="0"/>
              </a:rPr>
            </a:br>
            <a:r>
              <a:rPr lang="ru-RU" sz="2700" b="1" dirty="0">
                <a:solidFill>
                  <a:srgbClr val="002060"/>
                </a:solidFill>
                <a:latin typeface="Times New Roman" panose="02020603050405020304" pitchFamily="18" charset="0"/>
                <a:cs typeface="Times New Roman" panose="02020603050405020304" pitchFamily="18" charset="0"/>
              </a:rPr>
              <a:t>- «На лесной опушке, в маленькой избушке, жили – были </a:t>
            </a:r>
            <a:r>
              <a:rPr lang="ru-RU" sz="2700" b="1" dirty="0" smtClean="0">
                <a:solidFill>
                  <a:srgbClr val="002060"/>
                </a:solidFill>
                <a:latin typeface="Times New Roman" panose="02020603050405020304" pitchFamily="18" charset="0"/>
                <a:cs typeface="Times New Roman" panose="02020603050405020304" pitchFamily="18" charset="0"/>
              </a:rPr>
              <a:t/>
            </a:r>
            <a:br>
              <a:rPr lang="ru-RU" sz="2700" b="1" dirty="0" smtClean="0">
                <a:solidFill>
                  <a:srgbClr val="002060"/>
                </a:solidFill>
                <a:latin typeface="Times New Roman" panose="02020603050405020304" pitchFamily="18" charset="0"/>
                <a:cs typeface="Times New Roman" panose="02020603050405020304" pitchFamily="18" charset="0"/>
              </a:rPr>
            </a:br>
            <a:r>
              <a:rPr lang="ru-RU" sz="2700" b="1" dirty="0">
                <a:solidFill>
                  <a:srgbClr val="002060"/>
                </a:solidFill>
                <a:latin typeface="Times New Roman" panose="02020603050405020304" pitchFamily="18" charset="0"/>
                <a:cs typeface="Times New Roman" panose="02020603050405020304" pitchFamily="18" charset="0"/>
              </a:rPr>
              <a:t> </a:t>
            </a:r>
            <a:r>
              <a:rPr lang="ru-RU" sz="2700" b="1" dirty="0" smtClean="0">
                <a:solidFill>
                  <a:srgbClr val="002060"/>
                </a:solidFill>
                <a:latin typeface="Times New Roman" panose="02020603050405020304" pitchFamily="18" charset="0"/>
                <a:cs typeface="Times New Roman" panose="02020603050405020304" pitchFamily="18" charset="0"/>
              </a:rPr>
              <a:t>  дед </a:t>
            </a:r>
            <a:r>
              <a:rPr lang="ru-RU" sz="2700" b="1" dirty="0">
                <a:solidFill>
                  <a:srgbClr val="002060"/>
                </a:solidFill>
                <a:latin typeface="Times New Roman" panose="02020603050405020304" pitchFamily="18" charset="0"/>
                <a:cs typeface="Times New Roman" panose="02020603050405020304" pitchFamily="18" charset="0"/>
              </a:rPr>
              <a:t>и баба. </a:t>
            </a:r>
            <a:r>
              <a:rPr lang="ru-RU" sz="2700" b="1" dirty="0" smtClean="0">
                <a:solidFill>
                  <a:srgbClr val="002060"/>
                </a:solidFill>
                <a:latin typeface="Times New Roman" panose="02020603050405020304" pitchFamily="18" charset="0"/>
                <a:cs typeface="Times New Roman" panose="02020603050405020304" pitchFamily="18" charset="0"/>
              </a:rPr>
              <a:t/>
            </a:r>
            <a:br>
              <a:rPr lang="ru-RU" sz="2700" b="1" dirty="0" smtClean="0">
                <a:solidFill>
                  <a:srgbClr val="002060"/>
                </a:solidFill>
                <a:latin typeface="Times New Roman" panose="02020603050405020304" pitchFamily="18" charset="0"/>
                <a:cs typeface="Times New Roman" panose="02020603050405020304" pitchFamily="18" charset="0"/>
              </a:rPr>
            </a:br>
            <a:r>
              <a:rPr lang="ru-RU" sz="2700" dirty="0">
                <a:solidFill>
                  <a:srgbClr val="111111"/>
                </a:solidFill>
                <a:latin typeface="Times New Roman" panose="02020603050405020304" pitchFamily="18" charset="0"/>
                <a:cs typeface="Times New Roman" panose="02020603050405020304" pitchFamily="18" charset="0"/>
              </a:rPr>
              <a:t/>
            </a:r>
            <a:br>
              <a:rPr lang="ru-RU" sz="2700" dirty="0">
                <a:solidFill>
                  <a:srgbClr val="111111"/>
                </a:solidFill>
                <a:latin typeface="Times New Roman" panose="02020603050405020304" pitchFamily="18" charset="0"/>
                <a:cs typeface="Times New Roman" panose="02020603050405020304" pitchFamily="18" charset="0"/>
              </a:rPr>
            </a:br>
            <a:r>
              <a:rPr lang="ru-RU" sz="2400" dirty="0" smtClean="0">
                <a:solidFill>
                  <a:srgbClr val="111111"/>
                </a:solidFill>
                <a:latin typeface="Times New Roman" panose="02020603050405020304" pitchFamily="18" charset="0"/>
                <a:cs typeface="Times New Roman" panose="02020603050405020304" pitchFamily="18" charset="0"/>
              </a:rPr>
              <a:t/>
            </a:r>
            <a:br>
              <a:rPr lang="ru-RU" sz="2400" dirty="0" smtClean="0">
                <a:solidFill>
                  <a:srgbClr val="111111"/>
                </a:solidFill>
                <a:latin typeface="Times New Roman" panose="02020603050405020304" pitchFamily="18" charset="0"/>
                <a:cs typeface="Times New Roman" panose="02020603050405020304" pitchFamily="18" charset="0"/>
              </a:rPr>
            </a:br>
            <a:r>
              <a:rPr lang="ru-RU" sz="2400" dirty="0">
                <a:solidFill>
                  <a:srgbClr val="111111"/>
                </a:solidFill>
                <a:latin typeface="Times New Roman" panose="02020603050405020304" pitchFamily="18" charset="0"/>
                <a:cs typeface="Times New Roman" panose="02020603050405020304" pitchFamily="18" charset="0"/>
              </a:rPr>
              <a:t/>
            </a:r>
            <a:br>
              <a:rPr lang="ru-RU" sz="2400" dirty="0">
                <a:solidFill>
                  <a:srgbClr val="111111"/>
                </a:solidFill>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5229200"/>
            <a:ext cx="8229600" cy="896963"/>
          </a:xfrm>
        </p:spPr>
        <p:txBody>
          <a:bodyPr/>
          <a:lstStyle/>
          <a:p>
            <a:endParaRPr lang="ru-RU" dirty="0"/>
          </a:p>
        </p:txBody>
      </p:sp>
      <p:pic>
        <p:nvPicPr>
          <p:cNvPr id="4100" name="Picture 4" descr="https://ds04.infourok.ru/uploads/ex/0fcf/000f3e86-4505a02d/img1.jpg"/>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251520" y="1412776"/>
            <a:ext cx="8568036" cy="52565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54861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74638"/>
            <a:ext cx="8820472" cy="2218258"/>
          </a:xfrm>
        </p:spPr>
        <p:txBody>
          <a:bodyPr>
            <a:noAutofit/>
          </a:bodyPr>
          <a:lstStyle/>
          <a:p>
            <a:pPr algn="l"/>
            <a:r>
              <a:rPr lang="ru-RU" sz="2000" dirty="0">
                <a:solidFill>
                  <a:srgbClr val="111111"/>
                </a:solidFill>
                <a:latin typeface="Times New Roman" panose="02020603050405020304" pitchFamily="18" charset="0"/>
                <a:cs typeface="Times New Roman" panose="02020603050405020304" pitchFamily="18" charset="0"/>
              </a:rPr>
              <a:t>А в лесу, недалеко от домика, жили три ежа. Звали их </a:t>
            </a:r>
            <a:r>
              <a:rPr lang="ru-RU" sz="2000" b="1" dirty="0">
                <a:solidFill>
                  <a:srgbClr val="111111"/>
                </a:solidFill>
                <a:latin typeface="Times New Roman" panose="02020603050405020304" pitchFamily="18" charset="0"/>
                <a:cs typeface="Times New Roman" panose="02020603050405020304" pitchFamily="18" charset="0"/>
              </a:rPr>
              <a:t>Фук, Фок, </a:t>
            </a:r>
            <a:r>
              <a:rPr lang="ru-RU" sz="2000" b="1" dirty="0" err="1">
                <a:solidFill>
                  <a:srgbClr val="111111"/>
                </a:solidFill>
                <a:latin typeface="Times New Roman" panose="02020603050405020304" pitchFamily="18" charset="0"/>
                <a:cs typeface="Times New Roman" panose="02020603050405020304" pitchFamily="18" charset="0"/>
              </a:rPr>
              <a:t>Фэк</a:t>
            </a:r>
            <a:r>
              <a:rPr lang="ru-RU" sz="2000" b="1" dirty="0">
                <a:solidFill>
                  <a:srgbClr val="111111"/>
                </a:solidFill>
                <a:latin typeface="Times New Roman" panose="02020603050405020304" pitchFamily="18" charset="0"/>
                <a:cs typeface="Times New Roman" panose="02020603050405020304" pitchFamily="18" charset="0"/>
              </a:rPr>
              <a:t>. </a:t>
            </a:r>
            <a:r>
              <a:rPr lang="ru-RU" sz="2000" dirty="0">
                <a:solidFill>
                  <a:srgbClr val="111111"/>
                </a:solidFill>
                <a:latin typeface="Times New Roman" panose="02020603050405020304" pitchFamily="18" charset="0"/>
                <a:cs typeface="Times New Roman" panose="02020603050405020304" pitchFamily="18" charset="0"/>
              </a:rPr>
              <a:t>Как их звали </a:t>
            </a:r>
            <a:r>
              <a:rPr lang="ru-RU" sz="2000" i="1" dirty="0">
                <a:solidFill>
                  <a:srgbClr val="111111"/>
                </a:solidFill>
                <a:latin typeface="Times New Roman" panose="02020603050405020304" pitchFamily="18" charset="0"/>
                <a:cs typeface="Times New Roman" panose="02020603050405020304" pitchFamily="18" charset="0"/>
              </a:rPr>
              <a:t>(ответы)</a:t>
            </a:r>
            <a:r>
              <a:rPr lang="ru-RU" sz="2000" dirty="0">
                <a:solidFill>
                  <a:srgbClr val="111111"/>
                </a:solidFill>
                <a:latin typeface="Times New Roman" panose="02020603050405020304" pitchFamily="18" charset="0"/>
                <a:cs typeface="Times New Roman" panose="02020603050405020304" pitchFamily="18" charset="0"/>
              </a:rPr>
              <a:t>. Ежи сторожили лес. Что делали ежи? </a:t>
            </a:r>
            <a:r>
              <a:rPr lang="ru-RU" sz="2000" i="1" dirty="0">
                <a:solidFill>
                  <a:srgbClr val="111111"/>
                </a:solidFill>
                <a:latin typeface="Times New Roman" panose="02020603050405020304" pitchFamily="18" charset="0"/>
                <a:cs typeface="Times New Roman" panose="02020603050405020304" pitchFamily="18" charset="0"/>
              </a:rPr>
              <a:t>(ответ)</a:t>
            </a:r>
            <a:r>
              <a:rPr lang="ru-RU" sz="2000" dirty="0">
                <a:solidFill>
                  <a:srgbClr val="111111"/>
                </a:solidFill>
                <a:latin typeface="Times New Roman" panose="02020603050405020304" pitchFamily="18" charset="0"/>
                <a:cs typeface="Times New Roman" panose="02020603050405020304" pitchFamily="18" charset="0"/>
              </a:rPr>
              <a:t>. И, гуляя по лесным тропинкам, пели песенки. </a:t>
            </a:r>
            <a:r>
              <a:rPr lang="ru-RU" sz="2000" u="sng" dirty="0">
                <a:solidFill>
                  <a:srgbClr val="111111"/>
                </a:solidFill>
                <a:latin typeface="Times New Roman" panose="02020603050405020304" pitchFamily="18" charset="0"/>
                <a:cs typeface="Times New Roman" panose="02020603050405020304" pitchFamily="18" charset="0"/>
              </a:rPr>
              <a:t>Вот одна из них</a:t>
            </a:r>
            <a:r>
              <a:rPr lang="ru-RU" sz="2000" dirty="0">
                <a:solidFill>
                  <a:srgbClr val="111111"/>
                </a:solidFill>
                <a:latin typeface="Times New Roman" panose="02020603050405020304" pitchFamily="18" charset="0"/>
                <a:cs typeface="Times New Roman" panose="02020603050405020304" pitchFamily="18" charset="0"/>
              </a:rPr>
              <a:t>:</a:t>
            </a:r>
            <a:br>
              <a:rPr lang="ru-RU" sz="2000" dirty="0">
                <a:solidFill>
                  <a:srgbClr val="111111"/>
                </a:solidFill>
                <a:latin typeface="Times New Roman" panose="02020603050405020304" pitchFamily="18" charset="0"/>
                <a:cs typeface="Times New Roman" panose="02020603050405020304" pitchFamily="18" charset="0"/>
              </a:rPr>
            </a:br>
            <a:r>
              <a:rPr lang="ru-RU" sz="2000" b="1" i="1" dirty="0">
                <a:solidFill>
                  <a:srgbClr val="002060"/>
                </a:solidFill>
                <a:latin typeface="Times New Roman" panose="02020603050405020304" pitchFamily="18" charset="0"/>
                <a:cs typeface="Times New Roman" panose="02020603050405020304" pitchFamily="18" charset="0"/>
              </a:rPr>
              <a:t>Лучше нас, лесных ежей,</a:t>
            </a:r>
            <a:br>
              <a:rPr lang="ru-RU" sz="2000" b="1" i="1" dirty="0">
                <a:solidFill>
                  <a:srgbClr val="002060"/>
                </a:solidFill>
                <a:latin typeface="Times New Roman" panose="02020603050405020304" pitchFamily="18" charset="0"/>
                <a:cs typeface="Times New Roman" panose="02020603050405020304" pitchFamily="18" charset="0"/>
              </a:rPr>
            </a:br>
            <a:r>
              <a:rPr lang="ru-RU" sz="2000" b="1" i="1" dirty="0">
                <a:solidFill>
                  <a:srgbClr val="002060"/>
                </a:solidFill>
                <a:latin typeface="Times New Roman" panose="02020603050405020304" pitchFamily="18" charset="0"/>
                <a:cs typeface="Times New Roman" panose="02020603050405020304" pitchFamily="18" charset="0"/>
              </a:rPr>
              <a:t>Нет на свете сторожей.</a:t>
            </a:r>
            <a:br>
              <a:rPr lang="ru-RU" sz="2000" b="1" i="1" dirty="0">
                <a:solidFill>
                  <a:srgbClr val="002060"/>
                </a:solidFill>
                <a:latin typeface="Times New Roman" panose="02020603050405020304" pitchFamily="18" charset="0"/>
                <a:cs typeface="Times New Roman" panose="02020603050405020304" pitchFamily="18" charset="0"/>
              </a:rPr>
            </a:br>
            <a:r>
              <a:rPr lang="ru-RU" sz="2000" b="1" i="1" dirty="0">
                <a:solidFill>
                  <a:srgbClr val="002060"/>
                </a:solidFill>
                <a:latin typeface="Times New Roman" panose="02020603050405020304" pitchFamily="18" charset="0"/>
                <a:cs typeface="Times New Roman" panose="02020603050405020304" pitchFamily="18" charset="0"/>
              </a:rPr>
              <a:t>Лучше нас, лесных ежей,</a:t>
            </a:r>
            <a:br>
              <a:rPr lang="ru-RU" sz="2000" b="1" i="1" dirty="0">
                <a:solidFill>
                  <a:srgbClr val="002060"/>
                </a:solidFill>
                <a:latin typeface="Times New Roman" panose="02020603050405020304" pitchFamily="18" charset="0"/>
                <a:cs typeface="Times New Roman" panose="02020603050405020304" pitchFamily="18" charset="0"/>
              </a:rPr>
            </a:br>
            <a:r>
              <a:rPr lang="ru-RU" sz="2000" b="1" i="1" dirty="0">
                <a:solidFill>
                  <a:srgbClr val="002060"/>
                </a:solidFill>
                <a:latin typeface="Times New Roman" panose="02020603050405020304" pitchFamily="18" charset="0"/>
                <a:cs typeface="Times New Roman" panose="02020603050405020304" pitchFamily="18" charset="0"/>
              </a:rPr>
              <a:t>Нет на свете сторожей.</a:t>
            </a:r>
            <a:r>
              <a:rPr lang="ru-RU" sz="2000" b="1" i="1" dirty="0">
                <a:solidFill>
                  <a:srgbClr val="002060"/>
                </a:solidFill>
                <a:latin typeface="Arial"/>
              </a:rPr>
              <a:t/>
            </a:r>
            <a:br>
              <a:rPr lang="ru-RU" sz="2000" b="1" i="1" dirty="0">
                <a:solidFill>
                  <a:srgbClr val="002060"/>
                </a:solidFill>
                <a:latin typeface="Arial"/>
              </a:rPr>
            </a:br>
            <a:endParaRPr lang="ru-RU" sz="2000" b="1" i="1" dirty="0">
              <a:solidFill>
                <a:srgbClr val="002060"/>
              </a:solidFill>
            </a:endParaRPr>
          </a:p>
        </p:txBody>
      </p:sp>
      <p:sp>
        <p:nvSpPr>
          <p:cNvPr id="3" name="Объект 2"/>
          <p:cNvSpPr>
            <a:spLocks noGrp="1"/>
          </p:cNvSpPr>
          <p:nvPr>
            <p:ph idx="1"/>
          </p:nvPr>
        </p:nvSpPr>
        <p:spPr>
          <a:xfrm>
            <a:off x="457200" y="4653136"/>
            <a:ext cx="8229600" cy="1473027"/>
          </a:xfrm>
        </p:spPr>
        <p:txBody>
          <a:bodyPr/>
          <a:lstStyle/>
          <a:p>
            <a:endParaRPr lang="ru-RU" dirty="0"/>
          </a:p>
        </p:txBody>
      </p:sp>
      <p:pic>
        <p:nvPicPr>
          <p:cNvPr id="6146" name="Picture 2"/>
          <p:cNvPicPr>
            <a:picLocks noChangeAspect="1" noChangeArrowheads="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3426604" y="1628800"/>
            <a:ext cx="2520280" cy="36807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79511" y="3113504"/>
            <a:ext cx="3077165" cy="32703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Прямоугольник 4"/>
          <p:cNvSpPr/>
          <p:nvPr/>
        </p:nvSpPr>
        <p:spPr>
          <a:xfrm>
            <a:off x="298511" y="3313559"/>
            <a:ext cx="1420117" cy="523220"/>
          </a:xfrm>
          <a:prstGeom prst="rect">
            <a:avLst/>
          </a:prstGeom>
        </p:spPr>
        <p:txBody>
          <a:bodyPr wrap="square">
            <a:spAutoFit/>
          </a:bodyPr>
          <a:lstStyle/>
          <a:p>
            <a:r>
              <a:rPr lang="ru-RU" sz="2800" b="1" dirty="0">
                <a:solidFill>
                  <a:srgbClr val="FF0000"/>
                </a:solidFill>
                <a:latin typeface="Times New Roman" panose="02020603050405020304" pitchFamily="18" charset="0"/>
                <a:ea typeface="+mj-ea"/>
                <a:cs typeface="Times New Roman" panose="02020603050405020304" pitchFamily="18" charset="0"/>
              </a:rPr>
              <a:t>Фук</a:t>
            </a:r>
            <a:endParaRPr lang="ru-RU" sz="2800" dirty="0">
              <a:solidFill>
                <a:srgbClr val="FF0000"/>
              </a:solidFill>
            </a:endParaRPr>
          </a:p>
        </p:txBody>
      </p:sp>
      <p:sp>
        <p:nvSpPr>
          <p:cNvPr id="6" name="Прямоугольник 5"/>
          <p:cNvSpPr/>
          <p:nvPr/>
        </p:nvSpPr>
        <p:spPr>
          <a:xfrm>
            <a:off x="3338246" y="4180836"/>
            <a:ext cx="878767" cy="523220"/>
          </a:xfrm>
          <a:prstGeom prst="rect">
            <a:avLst/>
          </a:prstGeom>
        </p:spPr>
        <p:txBody>
          <a:bodyPr wrap="none">
            <a:spAutoFit/>
          </a:bodyPr>
          <a:lstStyle/>
          <a:p>
            <a:r>
              <a:rPr lang="ru-RU" sz="2800" b="1" dirty="0">
                <a:solidFill>
                  <a:srgbClr val="FF0000"/>
                </a:solidFill>
                <a:latin typeface="Times New Roman" panose="02020603050405020304" pitchFamily="18" charset="0"/>
                <a:ea typeface="+mj-ea"/>
                <a:cs typeface="Times New Roman" panose="02020603050405020304" pitchFamily="18" charset="0"/>
              </a:rPr>
              <a:t>Фок</a:t>
            </a:r>
            <a:endParaRPr lang="ru-RU" sz="2800" dirty="0">
              <a:solidFill>
                <a:srgbClr val="FF0000"/>
              </a:solidFill>
            </a:endParaRPr>
          </a:p>
        </p:txBody>
      </p:sp>
      <p:sp>
        <p:nvSpPr>
          <p:cNvPr id="7" name="Прямоугольник 6"/>
          <p:cNvSpPr/>
          <p:nvPr/>
        </p:nvSpPr>
        <p:spPr>
          <a:xfrm>
            <a:off x="6183336" y="5860667"/>
            <a:ext cx="1096110" cy="523220"/>
          </a:xfrm>
          <a:prstGeom prst="rect">
            <a:avLst/>
          </a:prstGeom>
        </p:spPr>
        <p:txBody>
          <a:bodyPr wrap="square">
            <a:spAutoFit/>
          </a:bodyPr>
          <a:lstStyle/>
          <a:p>
            <a:r>
              <a:rPr lang="ru-RU" sz="2800" b="1" dirty="0" smtClean="0">
                <a:solidFill>
                  <a:srgbClr val="FF0000"/>
                </a:solidFill>
                <a:latin typeface="Times New Roman" panose="02020603050405020304" pitchFamily="18" charset="0"/>
                <a:ea typeface="+mj-ea"/>
                <a:cs typeface="Times New Roman" panose="02020603050405020304" pitchFamily="18" charset="0"/>
              </a:rPr>
              <a:t>Фук</a:t>
            </a:r>
            <a:endParaRPr lang="ru-RU" sz="2800" dirty="0">
              <a:solidFill>
                <a:srgbClr val="FF0000"/>
              </a:solidFill>
            </a:endParaRPr>
          </a:p>
        </p:txBody>
      </p:sp>
      <p:pic>
        <p:nvPicPr>
          <p:cNvPr id="10" name="Picture 2" descr="https://fsd.kopilkaurokov.ru/up/html/2018/01/25/k_5a69e852d21d7/452516_16.jpeg"/>
          <p:cNvPicPr>
            <a:picLocks noChangeAspect="1" noChangeArrowheads="1"/>
          </p:cNvPicPr>
          <p:nvPr/>
        </p:nvPicPr>
        <p:blipFill>
          <a:blip r:embed="rId4" cstate="email">
            <a:clrChange>
              <a:clrFrom>
                <a:srgbClr val="FFFFFF"/>
              </a:clrFrom>
              <a:clrTo>
                <a:srgbClr val="FFFFFF">
                  <a:alpha val="0"/>
                </a:srgbClr>
              </a:clrTo>
            </a:clrChange>
          </a:blip>
          <a:srcRect/>
          <a:stretch>
            <a:fillRect/>
          </a:stretch>
        </p:blipFill>
        <p:spPr bwMode="auto">
          <a:xfrm flipH="1">
            <a:off x="6623720" y="3284984"/>
            <a:ext cx="2520280" cy="3024336"/>
          </a:xfrm>
          <a:prstGeom prst="rect">
            <a:avLst/>
          </a:prstGeom>
          <a:noFill/>
        </p:spPr>
      </p:pic>
    </p:spTree>
    <p:extLst>
      <p:ext uri="{BB962C8B-B14F-4D97-AF65-F5344CB8AC3E}">
        <p14:creationId xmlns:p14="http://schemas.microsoft.com/office/powerpoint/2010/main" val="2564910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7"/>
                                        </p:tgtEl>
                                        <p:attrNameLst>
                                          <p:attrName>style.visibility</p:attrName>
                                        </p:attrNameLst>
                                      </p:cBhvr>
                                      <p:to>
                                        <p:strVal val="visible"/>
                                      </p:to>
                                    </p:set>
                                    <p:anim calcmode="lin" valueType="num">
                                      <p:cBhvr additive="base">
                                        <p:cTn id="7" dur="500" fill="hold"/>
                                        <p:tgtEl>
                                          <p:spTgt spid="6147"/>
                                        </p:tgtEl>
                                        <p:attrNameLst>
                                          <p:attrName>ppt_x</p:attrName>
                                        </p:attrNameLst>
                                      </p:cBhvr>
                                      <p:tavLst>
                                        <p:tav tm="0">
                                          <p:val>
                                            <p:strVal val="#ppt_x"/>
                                          </p:val>
                                        </p:tav>
                                        <p:tav tm="100000">
                                          <p:val>
                                            <p:strVal val="#ppt_x"/>
                                          </p:val>
                                        </p:tav>
                                      </p:tavLst>
                                    </p:anim>
                                    <p:anim calcmode="lin" valueType="num">
                                      <p:cBhvr additive="base">
                                        <p:cTn id="8" dur="500" fill="hold"/>
                                        <p:tgtEl>
                                          <p:spTgt spid="614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gtEl>
                                        <p:attrNameLst>
                                          <p:attrName>style.visibility</p:attrName>
                                        </p:attrNameLst>
                                      </p:cBhvr>
                                      <p:to>
                                        <p:strVal val="visible"/>
                                      </p:to>
                                    </p:set>
                                    <p:anim calcmode="lin" valueType="num">
                                      <p:cBhvr additive="base">
                                        <p:cTn id="13" dur="500" fill="hold"/>
                                        <p:tgtEl>
                                          <p:spTgt spid="6146"/>
                                        </p:tgtEl>
                                        <p:attrNameLst>
                                          <p:attrName>ppt_x</p:attrName>
                                        </p:attrNameLst>
                                      </p:cBhvr>
                                      <p:tavLst>
                                        <p:tav tm="0">
                                          <p:val>
                                            <p:strVal val="#ppt_x"/>
                                          </p:val>
                                        </p:tav>
                                        <p:tav tm="100000">
                                          <p:val>
                                            <p:strVal val="#ppt_x"/>
                                          </p:val>
                                        </p:tav>
                                      </p:tavLst>
                                    </p:anim>
                                    <p:anim calcmode="lin" valueType="num">
                                      <p:cBhvr additive="base">
                                        <p:cTn id="14" dur="500" fill="hold"/>
                                        <p:tgtEl>
                                          <p:spTgt spid="614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2000" fill="hold"/>
                                        <p:tgtEl>
                                          <p:spTgt spid="10"/>
                                        </p:tgtEl>
                                        <p:attrNameLst>
                                          <p:attrName>ppt_x</p:attrName>
                                        </p:attrNameLst>
                                      </p:cBhvr>
                                      <p:tavLst>
                                        <p:tav tm="0">
                                          <p:val>
                                            <p:strVal val="#ppt_x"/>
                                          </p:val>
                                        </p:tav>
                                        <p:tav tm="100000">
                                          <p:val>
                                            <p:strVal val="#ppt_x"/>
                                          </p:val>
                                        </p:tav>
                                      </p:tavLst>
                                    </p:anim>
                                    <p:anim calcmode="lin" valueType="num">
                                      <p:cBhvr additive="base">
                                        <p:cTn id="20" dur="20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l"/>
            <a:r>
              <a:rPr lang="ru-RU" sz="2200" b="1" i="0" dirty="0" smtClean="0">
                <a:solidFill>
                  <a:srgbClr val="002060"/>
                </a:solidFill>
                <a:effectLst/>
                <a:latin typeface="Times New Roman" panose="02020603050405020304" pitchFamily="18" charset="0"/>
                <a:cs typeface="Times New Roman" panose="02020603050405020304" pitchFamily="18" charset="0"/>
              </a:rPr>
              <a:t/>
            </a:r>
            <a:br>
              <a:rPr lang="ru-RU" sz="2200" b="1" i="0" dirty="0" smtClean="0">
                <a:solidFill>
                  <a:srgbClr val="002060"/>
                </a:solidFill>
                <a:effectLst/>
                <a:latin typeface="Times New Roman" panose="02020603050405020304" pitchFamily="18" charset="0"/>
                <a:cs typeface="Times New Roman" panose="02020603050405020304" pitchFamily="18" charset="0"/>
              </a:rPr>
            </a:br>
            <a:r>
              <a:rPr lang="ru-RU" sz="2200" b="1" i="0" dirty="0" smtClean="0">
                <a:solidFill>
                  <a:srgbClr val="002060"/>
                </a:solidFill>
                <a:effectLst/>
                <a:latin typeface="Times New Roman" panose="02020603050405020304" pitchFamily="18" charset="0"/>
                <a:cs typeface="Times New Roman" panose="02020603050405020304" pitchFamily="18" charset="0"/>
              </a:rPr>
              <a:t>-Однажды в избушку, где жили дед и баба, пробрались мыши. Даже днем они разгуливали по всему дому и пищали. </a:t>
            </a:r>
            <a:r>
              <a:rPr lang="ru-RU" sz="2200" b="1" i="0" u="sng" dirty="0" smtClean="0">
                <a:solidFill>
                  <a:srgbClr val="002060"/>
                </a:solidFill>
                <a:effectLst/>
                <a:latin typeface="Times New Roman" panose="02020603050405020304" pitchFamily="18" charset="0"/>
                <a:cs typeface="Times New Roman" panose="02020603050405020304" pitchFamily="18" charset="0"/>
              </a:rPr>
              <a:t>Решили старики</a:t>
            </a:r>
            <a:r>
              <a:rPr lang="ru-RU" sz="2200" b="1" i="0" dirty="0" smtClean="0">
                <a:solidFill>
                  <a:srgbClr val="002060"/>
                </a:solidFill>
                <a:effectLst/>
                <a:latin typeface="Times New Roman" panose="02020603050405020304" pitchFamily="18" charset="0"/>
                <a:cs typeface="Times New Roman" panose="02020603050405020304" pitchFamily="18" charset="0"/>
              </a:rPr>
              <a:t>: </a:t>
            </a:r>
            <a:r>
              <a:rPr lang="ru-RU" sz="2200" b="1" i="1" dirty="0" smtClean="0">
                <a:solidFill>
                  <a:srgbClr val="002060"/>
                </a:solidFill>
                <a:effectLst/>
                <a:latin typeface="Times New Roman" panose="02020603050405020304" pitchFamily="18" charset="0"/>
                <a:cs typeface="Times New Roman" panose="02020603050405020304" pitchFamily="18" charset="0"/>
              </a:rPr>
              <a:t>«Пригласим ежей. Пусть прогонят мышей»</a:t>
            </a:r>
            <a:r>
              <a:rPr lang="ru-RU" sz="2200" b="1" i="0" dirty="0" smtClean="0">
                <a:solidFill>
                  <a:srgbClr val="002060"/>
                </a:solidFill>
                <a:effectLst/>
                <a:latin typeface="Times New Roman" panose="02020603050405020304" pitchFamily="18" charset="0"/>
                <a:cs typeface="Times New Roman" panose="02020603050405020304" pitchFamily="18" charset="0"/>
              </a:rPr>
              <a:t>.</a:t>
            </a:r>
            <a:br>
              <a:rPr lang="ru-RU" sz="2200" b="1" i="0" dirty="0" smtClean="0">
                <a:solidFill>
                  <a:srgbClr val="002060"/>
                </a:solidFill>
                <a:effectLst/>
                <a:latin typeface="Times New Roman" panose="02020603050405020304" pitchFamily="18" charset="0"/>
                <a:cs typeface="Times New Roman" panose="02020603050405020304" pitchFamily="18" charset="0"/>
              </a:rPr>
            </a:br>
            <a:r>
              <a:rPr lang="ru-RU" sz="2200" b="1" i="0" dirty="0" smtClean="0">
                <a:solidFill>
                  <a:srgbClr val="002060"/>
                </a:solidFill>
                <a:effectLst/>
                <a:latin typeface="Times New Roman" panose="02020603050405020304" pitchFamily="18" charset="0"/>
                <a:cs typeface="Times New Roman" panose="02020603050405020304" pitchFamily="18" charset="0"/>
              </a:rPr>
              <a:t>-Что решили сделать старики </a:t>
            </a:r>
            <a:r>
              <a:rPr lang="ru-RU" sz="2200" b="1" i="1" dirty="0" smtClean="0">
                <a:solidFill>
                  <a:srgbClr val="002060"/>
                </a:solidFill>
                <a:effectLst/>
                <a:latin typeface="Times New Roman" panose="02020603050405020304" pitchFamily="18" charset="0"/>
                <a:cs typeface="Times New Roman" panose="02020603050405020304" pitchFamily="18" charset="0"/>
              </a:rPr>
              <a:t>(ответ)</a:t>
            </a:r>
            <a:r>
              <a:rPr lang="ru-RU" sz="2200" b="1" i="0" dirty="0" smtClean="0">
                <a:solidFill>
                  <a:srgbClr val="002060"/>
                </a:solidFill>
                <a:effectLst/>
                <a:latin typeface="Times New Roman" panose="02020603050405020304" pitchFamily="18" charset="0"/>
                <a:cs typeface="Times New Roman" panose="02020603050405020304" pitchFamily="18" charset="0"/>
              </a:rPr>
              <a:t>.</a:t>
            </a:r>
            <a:br>
              <a:rPr lang="ru-RU" sz="2200" b="1" i="0" dirty="0" smtClean="0">
                <a:solidFill>
                  <a:srgbClr val="002060"/>
                </a:solidFill>
                <a:effectLst/>
                <a:latin typeface="Times New Roman" panose="02020603050405020304" pitchFamily="18" charset="0"/>
                <a:cs typeface="Times New Roman" panose="02020603050405020304" pitchFamily="18" charset="0"/>
              </a:rPr>
            </a:br>
            <a:endParaRPr lang="ru-RU" sz="22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5877272"/>
            <a:ext cx="8229600" cy="248891"/>
          </a:xfrm>
        </p:spPr>
        <p:txBody>
          <a:bodyPr>
            <a:normAutofit fontScale="32500" lnSpcReduction="20000"/>
          </a:bodyPr>
          <a:lstStyle/>
          <a:p>
            <a:endParaRPr lang="ru-RU" dirty="0"/>
          </a:p>
        </p:txBody>
      </p:sp>
      <p:pic>
        <p:nvPicPr>
          <p:cNvPr id="7170" name="Picture 2" descr="https://i.ytimg.com/vi/EYHwxT9Fm-w/maxresdefault.jpg"/>
          <p:cNvPicPr>
            <a:picLocks noChangeAspect="1" noChangeArrowheads="1"/>
          </p:cNvPicPr>
          <p:nvPr/>
        </p:nvPicPr>
        <p:blipFill rotWithShape="1">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bwMode="auto">
          <a:xfrm>
            <a:off x="0" y="1556792"/>
            <a:ext cx="6230950" cy="3718482"/>
          </a:xfrm>
          <a:prstGeom prst="rect">
            <a:avLst/>
          </a:prstGeom>
          <a:noFill/>
          <a:extLst>
            <a:ext uri="{909E8E84-426E-40DD-AFC4-6F175D3DCCD1}">
              <a14:hiddenFill xmlns:a14="http://schemas.microsoft.com/office/drawing/2010/main">
                <a:solidFill>
                  <a:srgbClr val="FFFFFF"/>
                </a:solidFill>
              </a14:hiddenFill>
            </a:ext>
          </a:extLst>
        </p:spPr>
      </p:pic>
      <p:pic>
        <p:nvPicPr>
          <p:cNvPr id="7173" name="Picture 5" descr="https://img1.liveinternet.ru/images/attach/d/1/135/3/135003743_13384638.pn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99992" y="4772575"/>
            <a:ext cx="4541016" cy="21468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0181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928992" cy="1143000"/>
          </a:xfrm>
        </p:spPr>
        <p:txBody>
          <a:bodyPr>
            <a:normAutofit fontScale="90000"/>
          </a:bodyPr>
          <a:lstStyle/>
          <a:p>
            <a:pPr algn="l"/>
            <a:r>
              <a:rPr lang="ru-RU" sz="2000" b="0" i="0" dirty="0" smtClean="0">
                <a:solidFill>
                  <a:srgbClr val="111111"/>
                </a:solidFill>
                <a:effectLst/>
                <a:latin typeface="Times New Roman" panose="02020603050405020304" pitchFamily="18" charset="0"/>
                <a:cs typeface="Times New Roman" panose="02020603050405020304" pitchFamily="18" charset="0"/>
              </a:rPr>
              <a:t/>
            </a:r>
            <a:br>
              <a:rPr lang="ru-RU" sz="2000" b="0" i="0" dirty="0" smtClean="0">
                <a:solidFill>
                  <a:srgbClr val="111111"/>
                </a:solidFill>
                <a:effectLst/>
                <a:latin typeface="Times New Roman" panose="02020603050405020304" pitchFamily="18" charset="0"/>
                <a:cs typeface="Times New Roman" panose="02020603050405020304" pitchFamily="18" charset="0"/>
              </a:rPr>
            </a:br>
            <a:r>
              <a:rPr lang="ru-RU" sz="2000" dirty="0">
                <a:solidFill>
                  <a:srgbClr val="111111"/>
                </a:solidFill>
                <a:latin typeface="Times New Roman" panose="02020603050405020304" pitchFamily="18" charset="0"/>
                <a:cs typeface="Times New Roman" panose="02020603050405020304" pitchFamily="18" charset="0"/>
              </a:rPr>
              <a:t/>
            </a:r>
            <a:br>
              <a:rPr lang="ru-RU" sz="2000" dirty="0">
                <a:solidFill>
                  <a:srgbClr val="111111"/>
                </a:solidFill>
                <a:latin typeface="Times New Roman" panose="02020603050405020304" pitchFamily="18" charset="0"/>
                <a:cs typeface="Times New Roman" panose="02020603050405020304" pitchFamily="18" charset="0"/>
              </a:rPr>
            </a:br>
            <a:r>
              <a:rPr lang="ru-RU" sz="2000" dirty="0" smtClean="0">
                <a:solidFill>
                  <a:srgbClr val="111111"/>
                </a:solidFill>
                <a:latin typeface="Times New Roman" panose="02020603050405020304" pitchFamily="18" charset="0"/>
                <a:cs typeface="Times New Roman" panose="02020603050405020304" pitchFamily="18" charset="0"/>
              </a:rPr>
              <a:t/>
            </a:r>
            <a:br>
              <a:rPr lang="ru-RU" sz="2000" dirty="0" smtClean="0">
                <a:solidFill>
                  <a:srgbClr val="111111"/>
                </a:solidFill>
                <a:latin typeface="Times New Roman" panose="02020603050405020304" pitchFamily="18" charset="0"/>
                <a:cs typeface="Times New Roman" panose="02020603050405020304" pitchFamily="18" charset="0"/>
              </a:rPr>
            </a:br>
            <a:r>
              <a:rPr lang="ru-RU" sz="2000" dirty="0">
                <a:solidFill>
                  <a:srgbClr val="111111"/>
                </a:solidFill>
                <a:latin typeface="Times New Roman" panose="02020603050405020304" pitchFamily="18" charset="0"/>
                <a:cs typeface="Times New Roman" panose="02020603050405020304" pitchFamily="18" charset="0"/>
              </a:rPr>
              <a:t/>
            </a:r>
            <a:br>
              <a:rPr lang="ru-RU" sz="2000" dirty="0">
                <a:solidFill>
                  <a:srgbClr val="111111"/>
                </a:solidFill>
                <a:latin typeface="Times New Roman" panose="02020603050405020304" pitchFamily="18" charset="0"/>
                <a:cs typeface="Times New Roman" panose="02020603050405020304" pitchFamily="18" charset="0"/>
              </a:rPr>
            </a:br>
            <a:r>
              <a:rPr lang="ru-RU" sz="2000" dirty="0" smtClean="0">
                <a:solidFill>
                  <a:srgbClr val="111111"/>
                </a:solidFill>
                <a:latin typeface="Times New Roman" panose="02020603050405020304" pitchFamily="18" charset="0"/>
                <a:cs typeface="Times New Roman" panose="02020603050405020304" pitchFamily="18" charset="0"/>
              </a:rPr>
              <a:t/>
            </a:r>
            <a:br>
              <a:rPr lang="ru-RU" sz="2000" dirty="0" smtClean="0">
                <a:solidFill>
                  <a:srgbClr val="111111"/>
                </a:solidFill>
                <a:latin typeface="Times New Roman" panose="02020603050405020304" pitchFamily="18" charset="0"/>
                <a:cs typeface="Times New Roman" panose="02020603050405020304" pitchFamily="18" charset="0"/>
              </a:rPr>
            </a:br>
            <a:r>
              <a:rPr lang="ru-RU" sz="2000" dirty="0">
                <a:solidFill>
                  <a:srgbClr val="111111"/>
                </a:solidFill>
                <a:latin typeface="Times New Roman" panose="02020603050405020304" pitchFamily="18" charset="0"/>
                <a:cs typeface="Times New Roman" panose="02020603050405020304" pitchFamily="18" charset="0"/>
              </a:rPr>
              <a:t/>
            </a:r>
            <a:br>
              <a:rPr lang="ru-RU" sz="2000" dirty="0">
                <a:solidFill>
                  <a:srgbClr val="111111"/>
                </a:solidFill>
                <a:latin typeface="Times New Roman" panose="02020603050405020304" pitchFamily="18" charset="0"/>
                <a:cs typeface="Times New Roman" panose="02020603050405020304" pitchFamily="18" charset="0"/>
              </a:rPr>
            </a:br>
            <a:r>
              <a:rPr lang="ru-RU" sz="2000" dirty="0" smtClean="0">
                <a:solidFill>
                  <a:srgbClr val="111111"/>
                </a:solidFill>
                <a:latin typeface="Times New Roman" panose="02020603050405020304" pitchFamily="18" charset="0"/>
                <a:cs typeface="Times New Roman" panose="02020603050405020304" pitchFamily="18" charset="0"/>
              </a:rPr>
              <a:t/>
            </a:r>
            <a:br>
              <a:rPr lang="ru-RU" sz="2000" dirty="0" smtClean="0">
                <a:solidFill>
                  <a:srgbClr val="111111"/>
                </a:solidFill>
                <a:latin typeface="Times New Roman" panose="02020603050405020304" pitchFamily="18" charset="0"/>
                <a:cs typeface="Times New Roman" panose="02020603050405020304" pitchFamily="18" charset="0"/>
              </a:rPr>
            </a:br>
            <a:r>
              <a:rPr lang="ru-RU" sz="2200" b="0" i="0" dirty="0" smtClean="0">
                <a:solidFill>
                  <a:srgbClr val="002060"/>
                </a:solidFill>
                <a:effectLst/>
                <a:latin typeface="Times New Roman" panose="02020603050405020304" pitchFamily="18" charset="0"/>
                <a:cs typeface="Times New Roman" panose="02020603050405020304" pitchFamily="18" charset="0"/>
              </a:rPr>
              <a:t>Впереди Фук. Кто впереди? </a:t>
            </a:r>
            <a:r>
              <a:rPr lang="ru-RU" sz="2200" b="0" i="1" dirty="0" smtClean="0">
                <a:solidFill>
                  <a:srgbClr val="002060"/>
                </a:solidFill>
                <a:effectLst/>
                <a:latin typeface="Times New Roman" panose="02020603050405020304" pitchFamily="18" charset="0"/>
                <a:cs typeface="Times New Roman" panose="02020603050405020304" pitchFamily="18" charset="0"/>
              </a:rPr>
              <a:t>(ответ)</a:t>
            </a:r>
            <a:r>
              <a:rPr lang="ru-RU" sz="2200" b="0" i="0" dirty="0" smtClean="0">
                <a:solidFill>
                  <a:srgbClr val="002060"/>
                </a:solidFill>
                <a:effectLst/>
                <a:latin typeface="Times New Roman" panose="02020603050405020304" pitchFamily="18" charset="0"/>
                <a:cs typeface="Times New Roman" panose="02020603050405020304" pitchFamily="18" charset="0"/>
              </a:rPr>
              <a:t>. За ним Фок. Кто за Фуком? </a:t>
            </a:r>
            <a:r>
              <a:rPr lang="ru-RU" sz="2200" b="0" i="1" dirty="0" smtClean="0">
                <a:solidFill>
                  <a:srgbClr val="002060"/>
                </a:solidFill>
                <a:effectLst/>
                <a:latin typeface="Times New Roman" panose="02020603050405020304" pitchFamily="18" charset="0"/>
                <a:cs typeface="Times New Roman" panose="02020603050405020304" pitchFamily="18" charset="0"/>
              </a:rPr>
              <a:t>(ответ)</a:t>
            </a:r>
            <a:r>
              <a:rPr lang="ru-RU" sz="2200" b="0" i="0" dirty="0" smtClean="0">
                <a:solidFill>
                  <a:srgbClr val="002060"/>
                </a:solidFill>
                <a:effectLst/>
                <a:latin typeface="Times New Roman" panose="02020603050405020304" pitchFamily="18" charset="0"/>
                <a:cs typeface="Times New Roman" panose="02020603050405020304" pitchFamily="18" charset="0"/>
              </a:rPr>
              <a:t>. А сзади </a:t>
            </a:r>
            <a:r>
              <a:rPr lang="ru-RU" sz="2200" b="0" i="0" dirty="0" err="1" smtClean="0">
                <a:solidFill>
                  <a:srgbClr val="002060"/>
                </a:solidFill>
                <a:effectLst/>
                <a:latin typeface="Times New Roman" panose="02020603050405020304" pitchFamily="18" charset="0"/>
                <a:cs typeface="Times New Roman" panose="02020603050405020304" pitchFamily="18" charset="0"/>
              </a:rPr>
              <a:t>Фэк</a:t>
            </a:r>
            <a:r>
              <a:rPr lang="ru-RU" sz="2200" b="0" i="0" dirty="0" smtClean="0">
                <a:solidFill>
                  <a:srgbClr val="002060"/>
                </a:solidFill>
                <a:effectLst/>
                <a:latin typeface="Times New Roman" panose="02020603050405020304" pitchFamily="18" charset="0"/>
                <a:cs typeface="Times New Roman" panose="02020603050405020304" pitchFamily="18" charset="0"/>
              </a:rPr>
              <a:t>. Кто сзади? </a:t>
            </a:r>
            <a:r>
              <a:rPr lang="ru-RU" sz="2200" b="0" i="1" dirty="0" smtClean="0">
                <a:solidFill>
                  <a:srgbClr val="002060"/>
                </a:solidFill>
                <a:effectLst/>
                <a:latin typeface="Times New Roman" panose="02020603050405020304" pitchFamily="18" charset="0"/>
                <a:cs typeface="Times New Roman" panose="02020603050405020304" pitchFamily="18" charset="0"/>
              </a:rPr>
              <a:t>(ответ)</a:t>
            </a:r>
            <a:r>
              <a:rPr lang="ru-RU" sz="2200" b="0" i="0" dirty="0" smtClean="0">
                <a:solidFill>
                  <a:srgbClr val="002060"/>
                </a:solidFill>
                <a:effectLst/>
                <a:latin typeface="Times New Roman" panose="02020603050405020304" pitchFamily="18" charset="0"/>
                <a:cs typeface="Times New Roman" panose="02020603050405020304" pitchFamily="18" charset="0"/>
              </a:rPr>
              <a:t>. Ежи друг за другом </a:t>
            </a:r>
            <a:r>
              <a:rPr lang="ru-RU" sz="2200" b="0" i="0" dirty="0" err="1" smtClean="0">
                <a:solidFill>
                  <a:srgbClr val="002060"/>
                </a:solidFill>
                <a:effectLst/>
                <a:latin typeface="Times New Roman" panose="02020603050405020304" pitchFamily="18" charset="0"/>
                <a:cs typeface="Times New Roman" panose="02020603050405020304" pitchFamily="18" charset="0"/>
              </a:rPr>
              <a:t>идут,</a:t>
            </a:r>
            <a:r>
              <a:rPr lang="ru-RU" sz="2200" b="0" i="0" u="sng" dirty="0" err="1" smtClean="0">
                <a:solidFill>
                  <a:srgbClr val="002060"/>
                </a:solidFill>
                <a:effectLst/>
                <a:latin typeface="Times New Roman" panose="02020603050405020304" pitchFamily="18" charset="0"/>
                <a:cs typeface="Times New Roman" panose="02020603050405020304" pitchFamily="18" charset="0"/>
              </a:rPr>
              <a:t>песенку</a:t>
            </a:r>
            <a:r>
              <a:rPr lang="ru-RU" sz="2200" b="0" i="0" u="sng" dirty="0" smtClean="0">
                <a:solidFill>
                  <a:srgbClr val="002060"/>
                </a:solidFill>
                <a:effectLst/>
                <a:latin typeface="Times New Roman" panose="02020603050405020304" pitchFamily="18" charset="0"/>
                <a:cs typeface="Times New Roman" panose="02020603050405020304" pitchFamily="18" charset="0"/>
              </a:rPr>
              <a:t> поют</a:t>
            </a:r>
            <a:r>
              <a:rPr lang="ru-RU" sz="2200" b="0" i="0" dirty="0" smtClean="0">
                <a:solidFill>
                  <a:srgbClr val="002060"/>
                </a:solidFill>
                <a:effectLst/>
                <a:latin typeface="Times New Roman" panose="02020603050405020304" pitchFamily="18" charset="0"/>
                <a:cs typeface="Times New Roman" panose="02020603050405020304" pitchFamily="18" charset="0"/>
              </a:rPr>
              <a:t>:</a:t>
            </a:r>
            <a:br>
              <a:rPr lang="ru-RU" sz="2200" b="0" i="0" dirty="0" smtClean="0">
                <a:solidFill>
                  <a:srgbClr val="002060"/>
                </a:solidFill>
                <a:effectLst/>
                <a:latin typeface="Times New Roman" panose="02020603050405020304" pitchFamily="18" charset="0"/>
                <a:cs typeface="Times New Roman" panose="02020603050405020304" pitchFamily="18" charset="0"/>
              </a:rPr>
            </a:br>
            <a:r>
              <a:rPr lang="ru-RU" sz="2200" b="1" i="0" dirty="0" smtClean="0">
                <a:solidFill>
                  <a:srgbClr val="002060"/>
                </a:solidFill>
                <a:effectLst/>
                <a:latin typeface="Times New Roman" panose="02020603050405020304" pitchFamily="18" charset="0"/>
                <a:cs typeface="Times New Roman" panose="02020603050405020304" pitchFamily="18" charset="0"/>
              </a:rPr>
              <a:t>По тропинке мы идем-</a:t>
            </a:r>
            <a:br>
              <a:rPr lang="ru-RU" sz="2200" b="1" i="0" dirty="0" smtClean="0">
                <a:solidFill>
                  <a:srgbClr val="002060"/>
                </a:solidFill>
                <a:effectLst/>
                <a:latin typeface="Times New Roman" panose="02020603050405020304" pitchFamily="18" charset="0"/>
                <a:cs typeface="Times New Roman" panose="02020603050405020304" pitchFamily="18" charset="0"/>
              </a:rPr>
            </a:br>
            <a:r>
              <a:rPr lang="ru-RU" sz="2200" b="1" i="0" dirty="0" smtClean="0">
                <a:solidFill>
                  <a:srgbClr val="002060"/>
                </a:solidFill>
                <a:effectLst/>
                <a:latin typeface="Times New Roman" panose="02020603050405020304" pitchFamily="18" charset="0"/>
                <a:cs typeface="Times New Roman" panose="02020603050405020304" pitchFamily="18" charset="0"/>
              </a:rPr>
              <a:t>Фук, Фок, </a:t>
            </a:r>
            <a:r>
              <a:rPr lang="ru-RU" sz="2200" b="1" i="0" dirty="0" err="1" smtClean="0">
                <a:solidFill>
                  <a:srgbClr val="002060"/>
                </a:solidFill>
                <a:effectLst/>
                <a:latin typeface="Times New Roman" panose="02020603050405020304" pitchFamily="18" charset="0"/>
                <a:cs typeface="Times New Roman" panose="02020603050405020304" pitchFamily="18" charset="0"/>
              </a:rPr>
              <a:t>Фэк</a:t>
            </a:r>
            <a:r>
              <a:rPr lang="ru-RU" sz="2200" b="1" i="0" dirty="0" smtClean="0">
                <a:solidFill>
                  <a:srgbClr val="002060"/>
                </a:solidFill>
                <a:effectLst/>
                <a:latin typeface="Times New Roman" panose="02020603050405020304" pitchFamily="18" charset="0"/>
                <a:cs typeface="Times New Roman" panose="02020603050405020304" pitchFamily="18" charset="0"/>
              </a:rPr>
              <a:t>!</a:t>
            </a:r>
            <a:br>
              <a:rPr lang="ru-RU" sz="2200" b="1" i="0" dirty="0" smtClean="0">
                <a:solidFill>
                  <a:srgbClr val="002060"/>
                </a:solidFill>
                <a:effectLst/>
                <a:latin typeface="Times New Roman" panose="02020603050405020304" pitchFamily="18" charset="0"/>
                <a:cs typeface="Times New Roman" panose="02020603050405020304" pitchFamily="18" charset="0"/>
              </a:rPr>
            </a:br>
            <a:r>
              <a:rPr lang="ru-RU" sz="2200" b="1" i="0" dirty="0" smtClean="0">
                <a:solidFill>
                  <a:srgbClr val="002060"/>
                </a:solidFill>
                <a:effectLst/>
                <a:latin typeface="Times New Roman" panose="02020603050405020304" pitchFamily="18" charset="0"/>
                <a:cs typeface="Times New Roman" panose="02020603050405020304" pitchFamily="18" charset="0"/>
              </a:rPr>
              <a:t>К деду с бабушкой идем,</a:t>
            </a:r>
            <a:br>
              <a:rPr lang="ru-RU" sz="2200" b="1" i="0" dirty="0" smtClean="0">
                <a:solidFill>
                  <a:srgbClr val="002060"/>
                </a:solidFill>
                <a:effectLst/>
                <a:latin typeface="Times New Roman" panose="02020603050405020304" pitchFamily="18" charset="0"/>
                <a:cs typeface="Times New Roman" panose="02020603050405020304" pitchFamily="18" charset="0"/>
              </a:rPr>
            </a:br>
            <a:r>
              <a:rPr lang="ru-RU" sz="2200" b="1" i="0" dirty="0" smtClean="0">
                <a:solidFill>
                  <a:srgbClr val="002060"/>
                </a:solidFill>
                <a:effectLst/>
                <a:latin typeface="Times New Roman" panose="02020603050405020304" pitchFamily="18" charset="0"/>
                <a:cs typeface="Times New Roman" panose="02020603050405020304" pitchFamily="18" charset="0"/>
              </a:rPr>
              <a:t>Фук, Фок, </a:t>
            </a:r>
            <a:r>
              <a:rPr lang="ru-RU" sz="2200" b="1" i="0" dirty="0" err="1" smtClean="0">
                <a:solidFill>
                  <a:srgbClr val="002060"/>
                </a:solidFill>
                <a:effectLst/>
                <a:latin typeface="Times New Roman" panose="02020603050405020304" pitchFamily="18" charset="0"/>
                <a:cs typeface="Times New Roman" panose="02020603050405020304" pitchFamily="18" charset="0"/>
              </a:rPr>
              <a:t>Фэк</a:t>
            </a:r>
            <a:r>
              <a:rPr lang="ru-RU" sz="2200" b="1" i="0" dirty="0" smtClean="0">
                <a:solidFill>
                  <a:srgbClr val="002060"/>
                </a:solidFill>
                <a:effectLst/>
                <a:latin typeface="Times New Roman" panose="02020603050405020304" pitchFamily="18" charset="0"/>
                <a:cs typeface="Times New Roman" panose="02020603050405020304" pitchFamily="18" charset="0"/>
              </a:rPr>
              <a:t>!</a:t>
            </a:r>
            <a:br>
              <a:rPr lang="ru-RU" sz="2200" b="1" i="0" dirty="0" smtClean="0">
                <a:solidFill>
                  <a:srgbClr val="002060"/>
                </a:solidFill>
                <a:effectLst/>
                <a:latin typeface="Times New Roman" panose="02020603050405020304" pitchFamily="18" charset="0"/>
                <a:cs typeface="Times New Roman" panose="02020603050405020304" pitchFamily="18" charset="0"/>
              </a:rPr>
            </a:br>
            <a:r>
              <a:rPr lang="ru-RU" sz="2200" b="1" i="0" dirty="0" smtClean="0">
                <a:solidFill>
                  <a:srgbClr val="002060"/>
                </a:solidFill>
                <a:effectLst/>
                <a:latin typeface="Times New Roman" panose="02020603050405020304" pitchFamily="18" charset="0"/>
                <a:cs typeface="Times New Roman" panose="02020603050405020304" pitchFamily="18" charset="0"/>
              </a:rPr>
              <a:t>К деду с бабушкой идем,</a:t>
            </a:r>
            <a:br>
              <a:rPr lang="ru-RU" sz="2200" b="1" i="0" dirty="0" smtClean="0">
                <a:solidFill>
                  <a:srgbClr val="002060"/>
                </a:solidFill>
                <a:effectLst/>
                <a:latin typeface="Times New Roman" panose="02020603050405020304" pitchFamily="18" charset="0"/>
                <a:cs typeface="Times New Roman" panose="02020603050405020304" pitchFamily="18" charset="0"/>
              </a:rPr>
            </a:br>
            <a:r>
              <a:rPr lang="ru-RU" sz="2200" b="1" i="0" dirty="0" smtClean="0">
                <a:solidFill>
                  <a:srgbClr val="002060"/>
                </a:solidFill>
                <a:effectLst/>
                <a:latin typeface="Times New Roman" panose="02020603050405020304" pitchFamily="18" charset="0"/>
                <a:cs typeface="Times New Roman" panose="02020603050405020304" pitchFamily="18" charset="0"/>
              </a:rPr>
              <a:t>Фук, Фок, </a:t>
            </a:r>
            <a:r>
              <a:rPr lang="ru-RU" sz="2200" b="1" i="0" dirty="0" err="1" smtClean="0">
                <a:solidFill>
                  <a:srgbClr val="002060"/>
                </a:solidFill>
                <a:effectLst/>
                <a:latin typeface="Times New Roman" panose="02020603050405020304" pitchFamily="18" charset="0"/>
                <a:cs typeface="Times New Roman" panose="02020603050405020304" pitchFamily="18" charset="0"/>
              </a:rPr>
              <a:t>Фэк</a:t>
            </a:r>
            <a:r>
              <a:rPr lang="ru-RU" sz="2200" b="1" i="0" dirty="0" smtClean="0">
                <a:solidFill>
                  <a:srgbClr val="002060"/>
                </a:solidFill>
                <a:effectLst/>
                <a:latin typeface="Times New Roman" panose="02020603050405020304" pitchFamily="18" charset="0"/>
                <a:cs typeface="Times New Roman" panose="02020603050405020304" pitchFamily="18" charset="0"/>
              </a:rPr>
              <a:t>!</a:t>
            </a:r>
            <a:br>
              <a:rPr lang="ru-RU" sz="2200" b="1" i="0" dirty="0" smtClean="0">
                <a:solidFill>
                  <a:srgbClr val="002060"/>
                </a:solidFill>
                <a:effectLst/>
                <a:latin typeface="Times New Roman" panose="02020603050405020304" pitchFamily="18" charset="0"/>
                <a:cs typeface="Times New Roman" panose="02020603050405020304" pitchFamily="18" charset="0"/>
              </a:rPr>
            </a:br>
            <a:r>
              <a:rPr lang="ru-RU" sz="2200" b="1" i="0" dirty="0" smtClean="0">
                <a:solidFill>
                  <a:srgbClr val="002060"/>
                </a:solidFill>
                <a:effectLst/>
                <a:latin typeface="Times New Roman" panose="02020603050405020304" pitchFamily="18" charset="0"/>
                <a:cs typeface="Times New Roman" panose="02020603050405020304" pitchFamily="18" charset="0"/>
              </a:rPr>
              <a:t>И тихонечко поем,</a:t>
            </a:r>
            <a:br>
              <a:rPr lang="ru-RU" sz="2200" b="1" i="0" dirty="0" smtClean="0">
                <a:solidFill>
                  <a:srgbClr val="002060"/>
                </a:solidFill>
                <a:effectLst/>
                <a:latin typeface="Times New Roman" panose="02020603050405020304" pitchFamily="18" charset="0"/>
                <a:cs typeface="Times New Roman" panose="02020603050405020304" pitchFamily="18" charset="0"/>
              </a:rPr>
            </a:br>
            <a:r>
              <a:rPr lang="ru-RU" sz="2200" b="1" i="0" dirty="0" smtClean="0">
                <a:solidFill>
                  <a:srgbClr val="002060"/>
                </a:solidFill>
                <a:effectLst/>
                <a:latin typeface="Times New Roman" panose="02020603050405020304" pitchFamily="18" charset="0"/>
                <a:cs typeface="Times New Roman" panose="02020603050405020304" pitchFamily="18" charset="0"/>
              </a:rPr>
              <a:t>Фук, Фок, </a:t>
            </a:r>
            <a:r>
              <a:rPr lang="ru-RU" sz="2200" b="1" i="0" dirty="0" err="1" smtClean="0">
                <a:solidFill>
                  <a:srgbClr val="002060"/>
                </a:solidFill>
                <a:effectLst/>
                <a:latin typeface="Times New Roman" panose="02020603050405020304" pitchFamily="18" charset="0"/>
                <a:cs typeface="Times New Roman" panose="02020603050405020304" pitchFamily="18" charset="0"/>
              </a:rPr>
              <a:t>Фэк</a:t>
            </a:r>
            <a:r>
              <a:rPr lang="ru-RU" sz="2200" b="1" i="0" dirty="0" smtClean="0">
                <a:solidFill>
                  <a:srgbClr val="002060"/>
                </a:solidFill>
                <a:effectLst/>
                <a:latin typeface="Times New Roman" panose="02020603050405020304" pitchFamily="18" charset="0"/>
                <a:cs typeface="Times New Roman" panose="02020603050405020304" pitchFamily="18" charset="0"/>
              </a:rPr>
              <a:t>!</a:t>
            </a:r>
            <a:br>
              <a:rPr lang="ru-RU" sz="2200" b="1" i="0" dirty="0" smtClean="0">
                <a:solidFill>
                  <a:srgbClr val="002060"/>
                </a:solidFill>
                <a:effectLst/>
                <a:latin typeface="Times New Roman" panose="02020603050405020304" pitchFamily="18" charset="0"/>
                <a:cs typeface="Times New Roman" panose="02020603050405020304" pitchFamily="18" charset="0"/>
              </a:rPr>
            </a:br>
            <a:endParaRPr lang="ru-RU" sz="22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5877272"/>
            <a:ext cx="8229600" cy="248891"/>
          </a:xfrm>
        </p:spPr>
        <p:txBody>
          <a:bodyPr>
            <a:normAutofit fontScale="32500" lnSpcReduction="20000"/>
          </a:bodyPr>
          <a:lstStyle/>
          <a:p>
            <a:endParaRPr lang="ru-RU" dirty="0"/>
          </a:p>
        </p:txBody>
      </p:sp>
      <p:pic>
        <p:nvPicPr>
          <p:cNvPr id="8194"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flipH="1">
            <a:off x="395536" y="3140968"/>
            <a:ext cx="3078163" cy="326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179512" y="3381075"/>
            <a:ext cx="1094791" cy="523220"/>
          </a:xfrm>
          <a:prstGeom prst="rect">
            <a:avLst/>
          </a:prstGeom>
        </p:spPr>
        <p:txBody>
          <a:bodyPr wrap="square">
            <a:spAutoFit/>
          </a:bodyPr>
          <a:lstStyle/>
          <a:p>
            <a:pPr lvl="0"/>
            <a:r>
              <a:rPr lang="ru-RU" sz="2800" b="1" dirty="0">
                <a:solidFill>
                  <a:srgbClr val="FF0000"/>
                </a:solidFill>
                <a:latin typeface="Times New Roman" panose="02020603050405020304" pitchFamily="18" charset="0"/>
                <a:cs typeface="Times New Roman" panose="02020603050405020304" pitchFamily="18" charset="0"/>
              </a:rPr>
              <a:t>Фук</a:t>
            </a:r>
            <a:endParaRPr lang="ru-RU" sz="2800" dirty="0">
              <a:solidFill>
                <a:srgbClr val="FF0000"/>
              </a:solidFill>
            </a:endParaRPr>
          </a:p>
        </p:txBody>
      </p:sp>
      <p:pic>
        <p:nvPicPr>
          <p:cNvPr id="8195"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flipH="1">
            <a:off x="3483136" y="2357481"/>
            <a:ext cx="2517775" cy="3676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Прямоугольник 4"/>
          <p:cNvSpPr/>
          <p:nvPr/>
        </p:nvSpPr>
        <p:spPr>
          <a:xfrm>
            <a:off x="3488609" y="5589240"/>
            <a:ext cx="1258887" cy="523220"/>
          </a:xfrm>
          <a:prstGeom prst="rect">
            <a:avLst/>
          </a:prstGeom>
        </p:spPr>
        <p:txBody>
          <a:bodyPr wrap="square">
            <a:spAutoFit/>
          </a:bodyPr>
          <a:lstStyle/>
          <a:p>
            <a:pPr lvl="0"/>
            <a:r>
              <a:rPr lang="ru-RU" sz="2800" b="1" dirty="0" smtClean="0">
                <a:solidFill>
                  <a:srgbClr val="FF0000"/>
                </a:solidFill>
                <a:latin typeface="Times New Roman" panose="02020603050405020304" pitchFamily="18" charset="0"/>
                <a:cs typeface="Times New Roman" panose="02020603050405020304" pitchFamily="18" charset="0"/>
              </a:rPr>
              <a:t>Фок</a:t>
            </a:r>
            <a:endParaRPr lang="ru-RU" sz="2800" dirty="0">
              <a:solidFill>
                <a:srgbClr val="FF0000"/>
              </a:solidFill>
            </a:endParaRPr>
          </a:p>
        </p:txBody>
      </p:sp>
      <p:sp>
        <p:nvSpPr>
          <p:cNvPr id="6" name="Прямоугольник 5"/>
          <p:cNvSpPr/>
          <p:nvPr/>
        </p:nvSpPr>
        <p:spPr>
          <a:xfrm>
            <a:off x="6205537" y="5589240"/>
            <a:ext cx="854721" cy="523220"/>
          </a:xfrm>
          <a:prstGeom prst="rect">
            <a:avLst/>
          </a:prstGeom>
        </p:spPr>
        <p:txBody>
          <a:bodyPr wrap="none">
            <a:spAutoFit/>
          </a:bodyPr>
          <a:lstStyle/>
          <a:p>
            <a:pPr lvl="0"/>
            <a:r>
              <a:rPr lang="ru-RU" sz="2800" b="1" dirty="0" err="1" smtClean="0">
                <a:solidFill>
                  <a:srgbClr val="FF0000"/>
                </a:solidFill>
                <a:latin typeface="Times New Roman" panose="02020603050405020304" pitchFamily="18" charset="0"/>
                <a:cs typeface="Times New Roman" panose="02020603050405020304" pitchFamily="18" charset="0"/>
              </a:rPr>
              <a:t>Фэк</a:t>
            </a:r>
            <a:endParaRPr lang="ru-RU" sz="2800" dirty="0">
              <a:solidFill>
                <a:srgbClr val="FF0000"/>
              </a:solidFill>
            </a:endParaRPr>
          </a:p>
        </p:txBody>
      </p:sp>
      <p:pic>
        <p:nvPicPr>
          <p:cNvPr id="10" name="Picture 2" descr="https://fsd.kopilkaurokov.ru/up/html/2018/01/25/k_5a69e852d21d7/452516_16.jpeg"/>
          <p:cNvPicPr>
            <a:picLocks noChangeAspect="1" noChangeArrowheads="1"/>
          </p:cNvPicPr>
          <p:nvPr/>
        </p:nvPicPr>
        <p:blipFill>
          <a:blip r:embed="rId4" cstate="email">
            <a:clrChange>
              <a:clrFrom>
                <a:srgbClr val="FFFFFF"/>
              </a:clrFrom>
              <a:clrTo>
                <a:srgbClr val="FFFFFF">
                  <a:alpha val="0"/>
                </a:srgbClr>
              </a:clrTo>
            </a:clrChange>
          </a:blip>
          <a:srcRect/>
          <a:stretch>
            <a:fillRect/>
          </a:stretch>
        </p:blipFill>
        <p:spPr bwMode="auto">
          <a:xfrm flipH="1">
            <a:off x="6623720" y="3284984"/>
            <a:ext cx="2520280" cy="3024336"/>
          </a:xfrm>
          <a:prstGeom prst="rect">
            <a:avLst/>
          </a:prstGeom>
          <a:noFill/>
        </p:spPr>
      </p:pic>
    </p:spTree>
    <p:extLst>
      <p:ext uri="{BB962C8B-B14F-4D97-AF65-F5344CB8AC3E}">
        <p14:creationId xmlns:p14="http://schemas.microsoft.com/office/powerpoint/2010/main" val="11198116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928992" cy="1930226"/>
          </a:xfrm>
        </p:spPr>
        <p:txBody>
          <a:bodyPr>
            <a:normAutofit fontScale="90000"/>
          </a:bodyPr>
          <a:lstStyle/>
          <a:p>
            <a:pPr algn="l"/>
            <a:r>
              <a:rPr lang="ru-RU" sz="2000" b="0" i="0" dirty="0" smtClean="0">
                <a:solidFill>
                  <a:srgbClr val="111111"/>
                </a:solidFill>
                <a:effectLst/>
                <a:latin typeface="Times New Roman" panose="02020603050405020304" pitchFamily="18" charset="0"/>
                <a:cs typeface="Times New Roman" panose="02020603050405020304" pitchFamily="18" charset="0"/>
              </a:rPr>
              <a:t/>
            </a:r>
            <a:br>
              <a:rPr lang="ru-RU" sz="2000" b="0" i="0" dirty="0" smtClean="0">
                <a:solidFill>
                  <a:srgbClr val="111111"/>
                </a:solidFill>
                <a:effectLst/>
                <a:latin typeface="Times New Roman" panose="02020603050405020304" pitchFamily="18" charset="0"/>
                <a:cs typeface="Times New Roman" panose="02020603050405020304" pitchFamily="18" charset="0"/>
              </a:rPr>
            </a:br>
            <a:r>
              <a:rPr lang="ru-RU" sz="2000" dirty="0">
                <a:solidFill>
                  <a:srgbClr val="111111"/>
                </a:solidFill>
                <a:latin typeface="Times New Roman" panose="02020603050405020304" pitchFamily="18" charset="0"/>
                <a:cs typeface="Times New Roman" panose="02020603050405020304" pitchFamily="18" charset="0"/>
              </a:rPr>
              <a:t/>
            </a:r>
            <a:br>
              <a:rPr lang="ru-RU" sz="2000" dirty="0">
                <a:solidFill>
                  <a:srgbClr val="111111"/>
                </a:solidFill>
                <a:latin typeface="Times New Roman" panose="02020603050405020304" pitchFamily="18" charset="0"/>
                <a:cs typeface="Times New Roman" panose="02020603050405020304" pitchFamily="18" charset="0"/>
              </a:rPr>
            </a:br>
            <a:r>
              <a:rPr lang="ru-RU" sz="2000" dirty="0" smtClean="0">
                <a:solidFill>
                  <a:srgbClr val="111111"/>
                </a:solidFill>
                <a:latin typeface="Times New Roman" panose="02020603050405020304" pitchFamily="18" charset="0"/>
                <a:cs typeface="Times New Roman" panose="02020603050405020304" pitchFamily="18" charset="0"/>
              </a:rPr>
              <a:t/>
            </a:r>
            <a:br>
              <a:rPr lang="ru-RU" sz="2000" dirty="0" smtClean="0">
                <a:solidFill>
                  <a:srgbClr val="111111"/>
                </a:solidFill>
                <a:latin typeface="Times New Roman" panose="02020603050405020304" pitchFamily="18" charset="0"/>
                <a:cs typeface="Times New Roman" panose="02020603050405020304" pitchFamily="18" charset="0"/>
              </a:rPr>
            </a:br>
            <a:r>
              <a:rPr lang="ru-RU" sz="2000" dirty="0">
                <a:solidFill>
                  <a:srgbClr val="111111"/>
                </a:solidFill>
                <a:latin typeface="Times New Roman" panose="02020603050405020304" pitchFamily="18" charset="0"/>
                <a:cs typeface="Times New Roman" panose="02020603050405020304" pitchFamily="18" charset="0"/>
              </a:rPr>
              <a:t/>
            </a:r>
            <a:br>
              <a:rPr lang="ru-RU" sz="2000" dirty="0">
                <a:solidFill>
                  <a:srgbClr val="111111"/>
                </a:solidFill>
                <a:latin typeface="Times New Roman" panose="02020603050405020304" pitchFamily="18" charset="0"/>
                <a:cs typeface="Times New Roman" panose="02020603050405020304" pitchFamily="18" charset="0"/>
              </a:rPr>
            </a:br>
            <a:r>
              <a:rPr lang="ru-RU" sz="2000" dirty="0" smtClean="0">
                <a:solidFill>
                  <a:srgbClr val="111111"/>
                </a:solidFill>
                <a:latin typeface="Times New Roman" panose="02020603050405020304" pitchFamily="18" charset="0"/>
                <a:cs typeface="Times New Roman" panose="02020603050405020304" pitchFamily="18" charset="0"/>
              </a:rPr>
              <a:t/>
            </a:r>
            <a:br>
              <a:rPr lang="ru-RU" sz="2000" dirty="0" smtClean="0">
                <a:solidFill>
                  <a:srgbClr val="111111"/>
                </a:solidFill>
                <a:latin typeface="Times New Roman" panose="02020603050405020304" pitchFamily="18" charset="0"/>
                <a:cs typeface="Times New Roman" panose="02020603050405020304" pitchFamily="18" charset="0"/>
              </a:rPr>
            </a:br>
            <a:r>
              <a:rPr lang="ru-RU" sz="2000" dirty="0">
                <a:solidFill>
                  <a:srgbClr val="111111"/>
                </a:solidFill>
                <a:latin typeface="Times New Roman" panose="02020603050405020304" pitchFamily="18" charset="0"/>
                <a:cs typeface="Times New Roman" panose="02020603050405020304" pitchFamily="18" charset="0"/>
              </a:rPr>
              <a:t/>
            </a:r>
            <a:br>
              <a:rPr lang="ru-RU" sz="2000" dirty="0">
                <a:solidFill>
                  <a:srgbClr val="111111"/>
                </a:solidFill>
                <a:latin typeface="Times New Roman" panose="02020603050405020304" pitchFamily="18" charset="0"/>
                <a:cs typeface="Times New Roman" panose="02020603050405020304" pitchFamily="18" charset="0"/>
              </a:rPr>
            </a:br>
            <a:r>
              <a:rPr lang="ru-RU" sz="2200" b="1" i="0" dirty="0" smtClean="0">
                <a:solidFill>
                  <a:srgbClr val="002060"/>
                </a:solidFill>
                <a:effectLst/>
                <a:latin typeface="Times New Roman" panose="02020603050405020304" pitchFamily="18" charset="0"/>
                <a:cs typeface="Times New Roman" panose="02020603050405020304" pitchFamily="18" charset="0"/>
              </a:rPr>
              <a:t>-Прогнали ежи мышей и отправились в обратный путь, </a:t>
            </a:r>
            <a:r>
              <a:rPr lang="ru-RU" sz="2200" b="1" i="0" u="sng" dirty="0" smtClean="0">
                <a:solidFill>
                  <a:srgbClr val="002060"/>
                </a:solidFill>
                <a:effectLst/>
                <a:latin typeface="Times New Roman" panose="02020603050405020304" pitchFamily="18" charset="0"/>
                <a:cs typeface="Times New Roman" panose="02020603050405020304" pitchFamily="18" charset="0"/>
              </a:rPr>
              <a:t>так же напевая</a:t>
            </a:r>
            <a:r>
              <a:rPr lang="ru-RU" sz="2200" b="1" i="0" dirty="0" smtClean="0">
                <a:solidFill>
                  <a:srgbClr val="002060"/>
                </a:solidFill>
                <a:effectLst/>
                <a:latin typeface="Times New Roman" panose="02020603050405020304" pitchFamily="18" charset="0"/>
                <a:cs typeface="Times New Roman" panose="02020603050405020304" pitchFamily="18" charset="0"/>
              </a:rPr>
              <a:t>:</a:t>
            </a:r>
            <a:br>
              <a:rPr lang="ru-RU" sz="2200" b="1" i="0" dirty="0" smtClean="0">
                <a:solidFill>
                  <a:srgbClr val="002060"/>
                </a:solidFill>
                <a:effectLst/>
                <a:latin typeface="Times New Roman" panose="02020603050405020304" pitchFamily="18" charset="0"/>
                <a:cs typeface="Times New Roman" panose="02020603050405020304" pitchFamily="18" charset="0"/>
              </a:rPr>
            </a:br>
            <a:r>
              <a:rPr lang="ru-RU" sz="2200" b="1" i="0" dirty="0" smtClean="0">
                <a:solidFill>
                  <a:srgbClr val="002060"/>
                </a:solidFill>
                <a:effectLst/>
                <a:latin typeface="Times New Roman" panose="02020603050405020304" pitchFamily="18" charset="0"/>
                <a:cs typeface="Times New Roman" panose="02020603050405020304" pitchFamily="18" charset="0"/>
              </a:rPr>
              <a:t>По тропинке мы идем,</a:t>
            </a:r>
            <a:br>
              <a:rPr lang="ru-RU" sz="2200" b="1" i="0" dirty="0" smtClean="0">
                <a:solidFill>
                  <a:srgbClr val="002060"/>
                </a:solidFill>
                <a:effectLst/>
                <a:latin typeface="Times New Roman" panose="02020603050405020304" pitchFamily="18" charset="0"/>
                <a:cs typeface="Times New Roman" panose="02020603050405020304" pitchFamily="18" charset="0"/>
              </a:rPr>
            </a:br>
            <a:r>
              <a:rPr lang="ru-RU" sz="2200" b="1" i="0" dirty="0" smtClean="0">
                <a:solidFill>
                  <a:srgbClr val="002060"/>
                </a:solidFill>
                <a:effectLst/>
                <a:latin typeface="Times New Roman" panose="02020603050405020304" pitchFamily="18" charset="0"/>
                <a:cs typeface="Times New Roman" panose="02020603050405020304" pitchFamily="18" charset="0"/>
              </a:rPr>
              <a:t>Фук, Фок, </a:t>
            </a:r>
            <a:r>
              <a:rPr lang="ru-RU" sz="2200" b="1" i="0" dirty="0" err="1" smtClean="0">
                <a:solidFill>
                  <a:srgbClr val="002060"/>
                </a:solidFill>
                <a:effectLst/>
                <a:latin typeface="Times New Roman" panose="02020603050405020304" pitchFamily="18" charset="0"/>
                <a:cs typeface="Times New Roman" panose="02020603050405020304" pitchFamily="18" charset="0"/>
              </a:rPr>
              <a:t>Фэк</a:t>
            </a:r>
            <a:r>
              <a:rPr lang="ru-RU" sz="2200" b="1" i="0" dirty="0" smtClean="0">
                <a:solidFill>
                  <a:srgbClr val="002060"/>
                </a:solidFill>
                <a:effectLst/>
                <a:latin typeface="Times New Roman" panose="02020603050405020304" pitchFamily="18" charset="0"/>
                <a:cs typeface="Times New Roman" panose="02020603050405020304" pitchFamily="18" charset="0"/>
              </a:rPr>
              <a:t>!</a:t>
            </a:r>
            <a:br>
              <a:rPr lang="ru-RU" sz="2200" b="1" i="0" dirty="0" smtClean="0">
                <a:solidFill>
                  <a:srgbClr val="002060"/>
                </a:solidFill>
                <a:effectLst/>
                <a:latin typeface="Times New Roman" panose="02020603050405020304" pitchFamily="18" charset="0"/>
                <a:cs typeface="Times New Roman" panose="02020603050405020304" pitchFamily="18" charset="0"/>
              </a:rPr>
            </a:br>
            <a:r>
              <a:rPr lang="ru-RU" sz="2200" b="1" i="0" dirty="0" smtClean="0">
                <a:solidFill>
                  <a:srgbClr val="002060"/>
                </a:solidFill>
                <a:effectLst/>
                <a:latin typeface="Times New Roman" panose="02020603050405020304" pitchFamily="18" charset="0"/>
                <a:cs typeface="Times New Roman" panose="02020603050405020304" pitchFamily="18" charset="0"/>
              </a:rPr>
              <a:t>И тихонечко поем,</a:t>
            </a:r>
            <a:br>
              <a:rPr lang="ru-RU" sz="2200" b="1" i="0" dirty="0" smtClean="0">
                <a:solidFill>
                  <a:srgbClr val="002060"/>
                </a:solidFill>
                <a:effectLst/>
                <a:latin typeface="Times New Roman" panose="02020603050405020304" pitchFamily="18" charset="0"/>
                <a:cs typeface="Times New Roman" panose="02020603050405020304" pitchFamily="18" charset="0"/>
              </a:rPr>
            </a:br>
            <a:r>
              <a:rPr lang="ru-RU" sz="2200" b="1" i="0" dirty="0" smtClean="0">
                <a:solidFill>
                  <a:srgbClr val="002060"/>
                </a:solidFill>
                <a:effectLst/>
                <a:latin typeface="Times New Roman" panose="02020603050405020304" pitchFamily="18" charset="0"/>
                <a:cs typeface="Times New Roman" panose="02020603050405020304" pitchFamily="18" charset="0"/>
              </a:rPr>
              <a:t>Фук, Фок, </a:t>
            </a:r>
            <a:r>
              <a:rPr lang="ru-RU" sz="2200" b="1" i="0" dirty="0" err="1" smtClean="0">
                <a:solidFill>
                  <a:srgbClr val="002060"/>
                </a:solidFill>
                <a:effectLst/>
                <a:latin typeface="Times New Roman" panose="02020603050405020304" pitchFamily="18" charset="0"/>
                <a:cs typeface="Times New Roman" panose="02020603050405020304" pitchFamily="18" charset="0"/>
              </a:rPr>
              <a:t>Фэк</a:t>
            </a:r>
            <a:r>
              <a:rPr lang="ru-RU" sz="2200" b="1" i="0" dirty="0" smtClean="0">
                <a:solidFill>
                  <a:srgbClr val="002060"/>
                </a:solidFill>
                <a:effectLst/>
                <a:latin typeface="Times New Roman" panose="02020603050405020304" pitchFamily="18" charset="0"/>
                <a:cs typeface="Times New Roman" panose="02020603050405020304" pitchFamily="18" charset="0"/>
              </a:rPr>
              <a:t>! </a:t>
            </a:r>
            <a:r>
              <a:rPr lang="ru-RU" sz="2200" b="1" i="1" dirty="0" smtClean="0">
                <a:solidFill>
                  <a:srgbClr val="002060"/>
                </a:solidFill>
                <a:effectLst/>
                <a:latin typeface="Times New Roman" panose="02020603050405020304" pitchFamily="18" charset="0"/>
                <a:cs typeface="Times New Roman" panose="02020603050405020304" pitchFamily="18" charset="0"/>
              </a:rPr>
              <a:t>(дети договаривают имена)</a:t>
            </a:r>
            <a:r>
              <a:rPr lang="ru-RU" sz="2200" b="1" i="0" dirty="0" smtClean="0">
                <a:solidFill>
                  <a:srgbClr val="002060"/>
                </a:solidFill>
                <a:effectLst/>
                <a:latin typeface="Times New Roman" panose="02020603050405020304" pitchFamily="18" charset="0"/>
                <a:cs typeface="Times New Roman" panose="02020603050405020304" pitchFamily="18" charset="0"/>
              </a:rPr>
              <a:t/>
            </a:r>
            <a:br>
              <a:rPr lang="ru-RU" sz="2200" b="1" i="0" dirty="0" smtClean="0">
                <a:solidFill>
                  <a:srgbClr val="002060"/>
                </a:solidFill>
                <a:effectLst/>
                <a:latin typeface="Times New Roman" panose="02020603050405020304" pitchFamily="18" charset="0"/>
                <a:cs typeface="Times New Roman" panose="02020603050405020304" pitchFamily="18" charset="0"/>
              </a:rPr>
            </a:br>
            <a:r>
              <a:rPr lang="ru-RU" sz="2000" dirty="0" smtClean="0">
                <a:solidFill>
                  <a:srgbClr val="111111"/>
                </a:solidFill>
                <a:latin typeface="Times New Roman" panose="02020603050405020304" pitchFamily="18" charset="0"/>
                <a:cs typeface="Times New Roman" panose="02020603050405020304" pitchFamily="18" charset="0"/>
              </a:rPr>
              <a:t/>
            </a:r>
            <a:br>
              <a:rPr lang="ru-RU" sz="2000" dirty="0" smtClean="0">
                <a:solidFill>
                  <a:srgbClr val="111111"/>
                </a:solidFill>
                <a:latin typeface="Times New Roman" panose="02020603050405020304" pitchFamily="18" charset="0"/>
                <a:cs typeface="Times New Roman" panose="02020603050405020304" pitchFamily="18" charset="0"/>
              </a:rPr>
            </a:br>
            <a:r>
              <a:rPr lang="ru-RU" sz="2000" dirty="0">
                <a:solidFill>
                  <a:srgbClr val="111111"/>
                </a:solidFill>
                <a:latin typeface="Times New Roman" panose="02020603050405020304" pitchFamily="18" charset="0"/>
                <a:cs typeface="Times New Roman" panose="02020603050405020304" pitchFamily="18" charset="0"/>
              </a:rPr>
              <a:t/>
            </a:r>
            <a:br>
              <a:rPr lang="ru-RU" sz="2000" dirty="0">
                <a:solidFill>
                  <a:srgbClr val="111111"/>
                </a:solidFill>
                <a:latin typeface="Times New Roman" panose="02020603050405020304" pitchFamily="18" charset="0"/>
                <a:cs typeface="Times New Roman" panose="02020603050405020304" pitchFamily="18" charset="0"/>
              </a:rPr>
            </a:br>
            <a:r>
              <a:rPr lang="ru-RU" sz="2000" dirty="0" smtClean="0">
                <a:solidFill>
                  <a:srgbClr val="111111"/>
                </a:solidFill>
                <a:latin typeface="Times New Roman" panose="02020603050405020304" pitchFamily="18" charset="0"/>
                <a:cs typeface="Times New Roman" panose="02020603050405020304" pitchFamily="18" charset="0"/>
              </a:rPr>
              <a:t/>
            </a:r>
            <a:br>
              <a:rPr lang="ru-RU" sz="2000" dirty="0" smtClean="0">
                <a:solidFill>
                  <a:srgbClr val="111111"/>
                </a:solidFill>
                <a:latin typeface="Times New Roman" panose="02020603050405020304" pitchFamily="18" charset="0"/>
                <a:cs typeface="Times New Roman" panose="02020603050405020304" pitchFamily="18" charset="0"/>
              </a:rPr>
            </a:br>
            <a:r>
              <a:rPr lang="ru-RU" sz="2200" b="1" i="0" dirty="0" smtClean="0">
                <a:solidFill>
                  <a:srgbClr val="002060"/>
                </a:solidFill>
                <a:effectLst/>
                <a:latin typeface="Times New Roman" panose="02020603050405020304" pitchFamily="18" charset="0"/>
                <a:cs typeface="Times New Roman" panose="02020603050405020304" pitchFamily="18" charset="0"/>
              </a:rPr>
              <a:t/>
            </a:r>
            <a:br>
              <a:rPr lang="ru-RU" sz="2200" b="1" i="0" dirty="0" smtClean="0">
                <a:solidFill>
                  <a:srgbClr val="002060"/>
                </a:solidFill>
                <a:effectLst/>
                <a:latin typeface="Times New Roman" panose="02020603050405020304" pitchFamily="18" charset="0"/>
                <a:cs typeface="Times New Roman" panose="02020603050405020304" pitchFamily="18" charset="0"/>
              </a:rPr>
            </a:br>
            <a:endParaRPr lang="ru-RU" sz="22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5877272"/>
            <a:ext cx="8229600" cy="248891"/>
          </a:xfrm>
        </p:spPr>
        <p:txBody>
          <a:bodyPr>
            <a:normAutofit fontScale="32500" lnSpcReduction="20000"/>
          </a:bodyPr>
          <a:lstStyle/>
          <a:p>
            <a:endParaRPr lang="ru-RU" dirty="0"/>
          </a:p>
        </p:txBody>
      </p:sp>
      <p:pic>
        <p:nvPicPr>
          <p:cNvPr id="8194" name="Picture 2"/>
          <p:cNvPicPr>
            <a:picLocks noChangeAspect="1" noChangeArrowheads="1"/>
          </p:cNvPicPr>
          <p:nvPr/>
        </p:nvPicPr>
        <p:blipFill>
          <a:blip r:embed="rId2" cstate="email">
            <a:clrChange>
              <a:clrFrom>
                <a:srgbClr val="E2E2E2"/>
              </a:clrFrom>
              <a:clrTo>
                <a:srgbClr val="E2E2E2">
                  <a:alpha val="0"/>
                </a:srgbClr>
              </a:clrTo>
            </a:clrChange>
            <a:extLst>
              <a:ext uri="{28A0092B-C50C-407E-A947-70E740481C1C}">
                <a14:useLocalDpi xmlns:a14="http://schemas.microsoft.com/office/drawing/2010/main"/>
              </a:ext>
            </a:extLst>
          </a:blip>
          <a:srcRect/>
          <a:stretch>
            <a:fillRect/>
          </a:stretch>
        </p:blipFill>
        <p:spPr bwMode="auto">
          <a:xfrm>
            <a:off x="6000910" y="3364695"/>
            <a:ext cx="3078163" cy="326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1" y="2924944"/>
            <a:ext cx="971600" cy="523220"/>
          </a:xfrm>
          <a:prstGeom prst="rect">
            <a:avLst/>
          </a:prstGeom>
        </p:spPr>
        <p:txBody>
          <a:bodyPr wrap="square">
            <a:spAutoFit/>
          </a:bodyPr>
          <a:lstStyle/>
          <a:p>
            <a:pPr lvl="0" algn="r"/>
            <a:r>
              <a:rPr lang="ru-RU" sz="2800" b="1" dirty="0" err="1" smtClean="0">
                <a:solidFill>
                  <a:srgbClr val="FF0000"/>
                </a:solidFill>
                <a:latin typeface="Times New Roman" panose="02020603050405020304" pitchFamily="18" charset="0"/>
                <a:cs typeface="Times New Roman" panose="02020603050405020304" pitchFamily="18" charset="0"/>
              </a:rPr>
              <a:t>Фэк</a:t>
            </a:r>
            <a:endParaRPr lang="ru-RU" sz="2800" dirty="0">
              <a:solidFill>
                <a:srgbClr val="FF0000"/>
              </a:solidFill>
            </a:endParaRPr>
          </a:p>
        </p:txBody>
      </p:sp>
      <p:pic>
        <p:nvPicPr>
          <p:cNvPr id="8195" name="Picture 3"/>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3347864" y="2708920"/>
            <a:ext cx="2458458"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Прямоугольник 4"/>
          <p:cNvSpPr/>
          <p:nvPr/>
        </p:nvSpPr>
        <p:spPr>
          <a:xfrm>
            <a:off x="3288547" y="5157192"/>
            <a:ext cx="1458949" cy="954107"/>
          </a:xfrm>
          <a:prstGeom prst="rect">
            <a:avLst/>
          </a:prstGeom>
        </p:spPr>
        <p:txBody>
          <a:bodyPr wrap="square">
            <a:spAutoFit/>
          </a:bodyPr>
          <a:lstStyle/>
          <a:p>
            <a:pPr lvl="0"/>
            <a:endParaRPr lang="ru-RU" sz="2800" b="1" dirty="0" smtClean="0">
              <a:solidFill>
                <a:srgbClr val="FF0000"/>
              </a:solidFill>
              <a:latin typeface="Times New Roman" panose="02020603050405020304" pitchFamily="18" charset="0"/>
              <a:cs typeface="Times New Roman" panose="02020603050405020304" pitchFamily="18" charset="0"/>
            </a:endParaRPr>
          </a:p>
          <a:p>
            <a:pPr lvl="0"/>
            <a:r>
              <a:rPr lang="ru-RU" sz="2800" b="1" dirty="0" smtClean="0">
                <a:solidFill>
                  <a:srgbClr val="FF0000"/>
                </a:solidFill>
                <a:latin typeface="Times New Roman" panose="02020603050405020304" pitchFamily="18" charset="0"/>
                <a:cs typeface="Times New Roman" panose="02020603050405020304" pitchFamily="18" charset="0"/>
              </a:rPr>
              <a:t>Фок</a:t>
            </a:r>
            <a:endParaRPr lang="ru-RU" sz="2800" dirty="0">
              <a:solidFill>
                <a:srgbClr val="FF0000"/>
              </a:solidFill>
            </a:endParaRPr>
          </a:p>
        </p:txBody>
      </p:sp>
      <p:sp>
        <p:nvSpPr>
          <p:cNvPr id="6" name="Прямоугольник 5"/>
          <p:cNvSpPr/>
          <p:nvPr/>
        </p:nvSpPr>
        <p:spPr>
          <a:xfrm>
            <a:off x="6205536" y="3642685"/>
            <a:ext cx="886743" cy="523220"/>
          </a:xfrm>
          <a:prstGeom prst="rect">
            <a:avLst/>
          </a:prstGeom>
        </p:spPr>
        <p:txBody>
          <a:bodyPr wrap="square">
            <a:spAutoFit/>
          </a:bodyPr>
          <a:lstStyle/>
          <a:p>
            <a:pPr lvl="0"/>
            <a:r>
              <a:rPr lang="ru-RU" sz="2800" b="1" dirty="0">
                <a:solidFill>
                  <a:srgbClr val="FF0000"/>
                </a:solidFill>
                <a:latin typeface="Times New Roman" panose="02020603050405020304" pitchFamily="18" charset="0"/>
                <a:cs typeface="Times New Roman" panose="02020603050405020304" pitchFamily="18" charset="0"/>
              </a:rPr>
              <a:t>Фук</a:t>
            </a:r>
            <a:endParaRPr lang="ru-RU" sz="2800" dirty="0">
              <a:solidFill>
                <a:srgbClr val="FF0000"/>
              </a:solidFill>
            </a:endParaRPr>
          </a:p>
        </p:txBody>
      </p:sp>
      <p:pic>
        <p:nvPicPr>
          <p:cNvPr id="10" name="Picture 2" descr="https://fsd.kopilkaurokov.ru/up/html/2018/01/25/k_5a69e852d21d7/452516_16.jpeg"/>
          <p:cNvPicPr>
            <a:picLocks noChangeAspect="1" noChangeArrowheads="1"/>
          </p:cNvPicPr>
          <p:nvPr/>
        </p:nvPicPr>
        <p:blipFill>
          <a:blip r:embed="rId4" cstate="email">
            <a:clrChange>
              <a:clrFrom>
                <a:srgbClr val="FFFFFF"/>
              </a:clrFrom>
              <a:clrTo>
                <a:srgbClr val="FFFFFF">
                  <a:alpha val="0"/>
                </a:srgbClr>
              </a:clrTo>
            </a:clrChange>
          </a:blip>
          <a:srcRect/>
          <a:stretch>
            <a:fillRect/>
          </a:stretch>
        </p:blipFill>
        <p:spPr bwMode="auto">
          <a:xfrm>
            <a:off x="539552" y="3140968"/>
            <a:ext cx="2520280" cy="3024336"/>
          </a:xfrm>
          <a:prstGeom prst="rect">
            <a:avLst/>
          </a:prstGeom>
          <a:noFill/>
        </p:spPr>
      </p:pic>
    </p:spTree>
    <p:extLst>
      <p:ext uri="{BB962C8B-B14F-4D97-AF65-F5344CB8AC3E}">
        <p14:creationId xmlns:p14="http://schemas.microsoft.com/office/powerpoint/2010/main" val="364396531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1070</TotalTime>
  <Words>604</Words>
  <Application>Microsoft Office PowerPoint</Application>
  <PresentationFormat>Экран (4:3)</PresentationFormat>
  <Paragraphs>40</Paragraphs>
  <Slides>10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Arial</vt:lpstr>
      <vt:lpstr>Calibri</vt:lpstr>
      <vt:lpstr>Times New Roman</vt:lpstr>
      <vt:lpstr>Тема Office</vt:lpstr>
      <vt:lpstr>Звуковая культура речи: звук  [ф]</vt:lpstr>
      <vt:lpstr>Цель: упражнять в отчетливом и правильном произношении звука [ф] в слогах, словах, фразах; учить детей выделять звук [ф] в словах на слух, интонировать его в слове; развивать интонационную выразительность речи.</vt:lpstr>
      <vt:lpstr>У нашего ежа длинная песенка.  Он поёт – «фффффф». Давайте споём вместе.  Когда ежу, что-то нравится, он говорит «фи-фи-фи» ,  а когда что-то не нравится – «фу-фу-фу».  Как говорят ежи, когда им что-то нравится? (ответы детей). А когда ежам не нравится что-то, то что они говорят ? (ответы детей). </vt:lpstr>
      <vt:lpstr>   - Ребята, посмотрите у нашего ежа есть коробочка, давайте     посмотрим, что в ней и назовём. </vt:lpstr>
      <vt:lpstr>    -А сейчас послушайте интересный рассказ про ежей. - «На лесной опушке, в маленькой избушке, жили – были     дед и баба.     </vt:lpstr>
      <vt:lpstr>А в лесу, недалеко от домика, жили три ежа. Звали их Фук, Фок, Фэк. Как их звали (ответы). Ежи сторожили лес. Что делали ежи? (ответ). И, гуляя по лесным тропинкам, пели песенки. Вот одна из них: Лучше нас, лесных ежей, Нет на свете сторожей. Лучше нас, лесных ежей, Нет на свете сторожей. </vt:lpstr>
      <vt:lpstr> -Однажды в избушку, где жили дед и баба, пробрались мыши. Даже днем они разгуливали по всему дому и пищали. Решили старики: «Пригласим ежей. Пусть прогонят мышей». -Что решили сделать старики (ответ). </vt:lpstr>
      <vt:lpstr>       Впереди Фук. Кто впереди? (ответ). За ним Фок. Кто за Фуком? (ответ). А сзади Фэк. Кто сзади? (ответ). Ежи друг за другом идут,песенку поют: По тропинке мы идем- Фук, Фок, Фэк! К деду с бабушкой идем, Фук, Фок, Фэк! К деду с бабушкой идем, Фук, Фок, Фэк! И тихонечко поем, Фук, Фок, Фэк! </vt:lpstr>
      <vt:lpstr>      -Прогнали ежи мышей и отправились в обратный путь, так же напевая: По тропинке мы идем, Фук, Фок, Фэк! И тихонечко поем, Фук, Фок, Фэк! (дети договаривают имена)     </vt:lpstr>
      <vt:lpstr>А теперь наши любимые чистоговорки,  прослушайте их  повторите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Звуковая культура речи: звук ф</dc:title>
  <dc:creator>Ралидуша</dc:creator>
  <cp:lastModifiedBy>User</cp:lastModifiedBy>
  <cp:revision>33</cp:revision>
  <dcterms:created xsi:type="dcterms:W3CDTF">2020-04-05T16:17:23Z</dcterms:created>
  <dcterms:modified xsi:type="dcterms:W3CDTF">2024-05-15T23:05:07Z</dcterms:modified>
</cp:coreProperties>
</file>