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7" r:id="rId1"/>
  </p:sldMasterIdLst>
  <p:notesMasterIdLst>
    <p:notesMasterId r:id="rId24"/>
  </p:notesMasterIdLst>
  <p:sldIdLst>
    <p:sldId id="256" r:id="rId2"/>
    <p:sldId id="292" r:id="rId3"/>
    <p:sldId id="293" r:id="rId4"/>
    <p:sldId id="294" r:id="rId5"/>
    <p:sldId id="295" r:id="rId6"/>
    <p:sldId id="297" r:id="rId7"/>
    <p:sldId id="299" r:id="rId8"/>
    <p:sldId id="300" r:id="rId9"/>
    <p:sldId id="298" r:id="rId10"/>
    <p:sldId id="296" r:id="rId11"/>
    <p:sldId id="309" r:id="rId12"/>
    <p:sldId id="311" r:id="rId13"/>
    <p:sldId id="301" r:id="rId14"/>
    <p:sldId id="310" r:id="rId15"/>
    <p:sldId id="302" r:id="rId16"/>
    <p:sldId id="303" r:id="rId17"/>
    <p:sldId id="305" r:id="rId18"/>
    <p:sldId id="304" r:id="rId19"/>
    <p:sldId id="288" r:id="rId20"/>
    <p:sldId id="278" r:id="rId21"/>
    <p:sldId id="279" r:id="rId22"/>
    <p:sldId id="267" r:id="rId23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6" d="100"/>
          <a:sy n="106" d="100"/>
        </p:scale>
        <p:origin x="17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B76F1-CF01-4061-9D35-564982CFB7AB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8B849-0BD2-4A4E-B0D9-E41FEC16A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8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8B849-0BD2-4A4E-B0D9-E41FEC16AA3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1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7EFB-DFC2-4744-A2E5-F67FF92E976A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FC84-B73C-46DD-B463-9DDCAEF57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8" r:id="rId1"/>
    <p:sldLayoutId id="2147484589" r:id="rId2"/>
    <p:sldLayoutId id="2147484590" r:id="rId3"/>
    <p:sldLayoutId id="2147484591" r:id="rId4"/>
    <p:sldLayoutId id="2147484592" r:id="rId5"/>
    <p:sldLayoutId id="2147484593" r:id="rId6"/>
    <p:sldLayoutId id="2147484594" r:id="rId7"/>
    <p:sldLayoutId id="2147484595" r:id="rId8"/>
    <p:sldLayoutId id="2147484596" r:id="rId9"/>
    <p:sldLayoutId id="2147484597" r:id="rId10"/>
    <p:sldLayoutId id="2147484598" r:id="rId11"/>
    <p:sldLayoutId id="2147484599" r:id="rId12"/>
    <p:sldLayoutId id="2147484600" r:id="rId13"/>
    <p:sldLayoutId id="2147484601" r:id="rId14"/>
    <p:sldLayoutId id="2147484602" r:id="rId15"/>
    <p:sldLayoutId id="214748460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graem.pro/" TargetMode="External"/><Relationship Id="rId2" Type="http://schemas.openxmlformats.org/officeDocument/2006/relationships/hyperlink" Target="http://mersibo.ru/" TargetMode="Externa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igraemsa.ru/igry-dlja-detej/poznavatelnye-igry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00166" y="1857363"/>
            <a:ext cx="67151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endParaRPr lang="ru-RU" sz="1600" b="1" dirty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dirty="0" smtClean="0">
                <a:solidFill>
                  <a:srgbClr val="7030A0"/>
                </a:solidFill>
                <a:ea typeface="Times New Roman" pitchFamily="18" charset="0"/>
                <a:cs typeface="Times New Roman" pitchFamily="18" charset="0"/>
              </a:rPr>
              <a:t>«Использование инновационных технологий в процессе развития речи у воспитанников дошкольного возраста»</a:t>
            </a:r>
            <a:endParaRPr lang="ru-RU" sz="2800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lvl="0" algn="r" eaLnBrk="0" hangingPunct="0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620688"/>
            <a:ext cx="4973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МБДОУ детский сад №7 «Жемчужинка»</a:t>
            </a: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4714884"/>
            <a:ext cx="3571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n w="1905"/>
                <a:solidFill>
                  <a:srgbClr val="FFC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b="1" dirty="0" smtClean="0">
                <a:ln w="1905"/>
                <a:solidFill>
                  <a:srgbClr val="FFC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  <a:r>
              <a:rPr lang="ru-RU" b="1" dirty="0" err="1" smtClean="0">
                <a:ln w="1905"/>
                <a:solidFill>
                  <a:srgbClr val="FFC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Константиненко</a:t>
            </a:r>
            <a:r>
              <a:rPr lang="ru-RU" b="1" dirty="0" smtClean="0">
                <a:ln w="1905"/>
                <a:solidFill>
                  <a:srgbClr val="FFC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О.С. 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1901" y="5915213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Ст. Егорлыкская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2023 г.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98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500042"/>
            <a:ext cx="385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Мнемотехника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000107"/>
            <a:ext cx="721523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/>
              <a:t>в переводе с греческого - «искусство запоминания». </a:t>
            </a:r>
            <a:endParaRPr lang="ru-RU" sz="2000" dirty="0" smtClean="0"/>
          </a:p>
          <a:p>
            <a:pPr algn="ctr">
              <a:defRPr/>
            </a:pPr>
            <a:r>
              <a:rPr lang="ru-RU" sz="2000" dirty="0" smtClean="0"/>
              <a:t>Это </a:t>
            </a:r>
            <a:r>
              <a:rPr lang="ru-RU" sz="2000" dirty="0"/>
              <a:t>система методов и приемов, обеспечивающих успешное запоминание, сохранение и воспроизведение информации, знаний об особенностях объектов природы, об окружающем мире, эффективное запоминание структуры рассказа, и, конечно, развитие речи.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Мнемотехника помогает в развитии: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связной речи;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ассоциативного мышления;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зрительной и слуховой памяти;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зрительного и слухового внимания;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воображения;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ускорения процесса автоматизации и дифференциации поставленных звуков.</a:t>
            </a: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6072206"/>
            <a:ext cx="3500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Две руки (звуки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4429132"/>
            <a:ext cx="57594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0231" y="4347141"/>
            <a:ext cx="57594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586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727"/>
            <a:ext cx="7772400" cy="504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Рассказ об игрушке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7232848" cy="5184576"/>
          </a:xfrm>
        </p:spPr>
        <p:txBody>
          <a:bodyPr>
            <a:normAutofit fontScale="92500" lnSpcReduction="10000"/>
          </a:bodyPr>
          <a:lstStyle/>
          <a:p>
            <a:pPr eaLnBrk="0" hangingPunct="0"/>
            <a:endParaRPr lang="ru-RU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ru-RU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ru-RU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. Цвет</a:t>
            </a:r>
            <a:endParaRPr lang="ru-RU" sz="2400" b="1" dirty="0">
              <a:solidFill>
                <a:srgbClr val="000000"/>
              </a:solidFill>
            </a:endParaRPr>
          </a:p>
          <a:p>
            <a:pPr eaLnBrk="0" hangingPunct="0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2. Форма</a:t>
            </a:r>
            <a:endParaRPr lang="ru-RU" sz="2400" b="1" dirty="0">
              <a:solidFill>
                <a:srgbClr val="000000"/>
              </a:solidFill>
            </a:endParaRPr>
          </a:p>
          <a:p>
            <a:pPr eaLnBrk="0" hangingPunct="0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3. Величина</a:t>
            </a:r>
            <a:endParaRPr lang="ru-RU" sz="2400" b="1" dirty="0">
              <a:solidFill>
                <a:srgbClr val="000000"/>
              </a:solidFill>
            </a:endParaRPr>
          </a:p>
          <a:p>
            <a:pPr eaLnBrk="0" hangingPunct="0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4. Материал</a:t>
            </a:r>
            <a:endParaRPr lang="ru-RU" sz="2400" b="1" dirty="0">
              <a:solidFill>
                <a:srgbClr val="000000"/>
              </a:solidFill>
            </a:endParaRPr>
          </a:p>
          <a:p>
            <a:pPr eaLnBrk="0" hangingPunct="0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5. Часть игрушки</a:t>
            </a:r>
            <a:endParaRPr lang="ru-RU" sz="2400" b="1" dirty="0">
              <a:solidFill>
                <a:srgbClr val="000000"/>
              </a:solidFill>
            </a:endParaRPr>
          </a:p>
          <a:p>
            <a:pPr eaLnBrk="0" hangingPunct="0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6. Действие с игрушкой</a:t>
            </a:r>
            <a:endParaRPr lang="ru-RU" sz="2400" b="1" dirty="0"/>
          </a:p>
          <a:p>
            <a:endParaRPr lang="ru-RU" dirty="0"/>
          </a:p>
        </p:txBody>
      </p:sp>
      <p:pic>
        <p:nvPicPr>
          <p:cNvPr id="4" name="Рисунок 16" descr="C:\Users\пк\Desktop\Новая папка (3)\100_14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507495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27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342584" cy="72251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рассказа о своей семье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124744"/>
            <a:ext cx="7272808" cy="4514056"/>
          </a:xfrm>
        </p:spPr>
        <p:txBody>
          <a:bodyPr>
            <a:normAutofit fontScale="92500" lnSpcReduction="20000"/>
          </a:bodyPr>
          <a:lstStyle/>
          <a:p>
            <a:pPr eaLnBrk="0" hangingPunct="0"/>
            <a:endParaRPr lang="ru-RU" sz="18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ru-RU" sz="1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ru-RU" sz="18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ru-RU" sz="1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ru-RU" sz="18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ru-RU" sz="1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ru-RU" sz="1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ru-RU" sz="18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ru-RU" sz="1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План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рассказа :</a:t>
            </a:r>
            <a:endParaRPr lang="ru-RU" sz="1800" b="1" dirty="0">
              <a:solidFill>
                <a:schemeClr val="tx1"/>
              </a:solidFill>
            </a:endParaRPr>
          </a:p>
          <a:p>
            <a:pPr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1.Ребенок (твое имя)</a:t>
            </a:r>
            <a:endParaRPr lang="ru-RU" sz="1800" b="1" dirty="0">
              <a:solidFill>
                <a:schemeClr val="tx1"/>
              </a:solidFill>
            </a:endParaRPr>
          </a:p>
          <a:p>
            <a:pPr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2. Три человека (имена родителей и членов семьи).</a:t>
            </a:r>
            <a:endParaRPr lang="ru-RU" sz="1800" b="1" dirty="0">
              <a:solidFill>
                <a:schemeClr val="tx1"/>
              </a:solidFill>
            </a:endParaRPr>
          </a:p>
          <a:p>
            <a:pPr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3. Молоток (профессия папы).</a:t>
            </a:r>
            <a:endParaRPr lang="ru-RU" sz="1800" b="1" dirty="0">
              <a:solidFill>
                <a:schemeClr val="tx1"/>
              </a:solidFill>
            </a:endParaRPr>
          </a:p>
          <a:p>
            <a:pPr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4. Фартук (профессия мамы).</a:t>
            </a:r>
            <a:endParaRPr lang="ru-RU" sz="1800" b="1" dirty="0">
              <a:solidFill>
                <a:schemeClr val="tx1"/>
              </a:solidFill>
            </a:endParaRPr>
          </a:p>
          <a:p>
            <a:pPr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5. Клубок (бабушка и дед).</a:t>
            </a:r>
            <a:endParaRPr lang="ru-RU" sz="1800" b="1" dirty="0">
              <a:solidFill>
                <a:schemeClr val="tx1"/>
              </a:solidFill>
            </a:endParaRPr>
          </a:p>
          <a:p>
            <a:pPr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6. Рука (кто помогаем тебе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).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18" descr="C:\Users\пк\Desktop\Новая папка (3)\100_14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3869605" cy="229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90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79208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Разнообразные речевые игры и упражнения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7304856" cy="4010000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Игра «Какой? Какая? Какое?»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Цель: закрепить умение соотносить предмет и его признак.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Игра «Закончи предложение»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Цель: формировать умение подбирать родственные слова, образованные от слова </a:t>
            </a:r>
            <a:r>
              <a:rPr lang="ru-RU" i="1" dirty="0" smtClean="0">
                <a:solidFill>
                  <a:schemeClr val="tx1"/>
                </a:solidFill>
              </a:rPr>
              <a:t>гриб</a:t>
            </a:r>
            <a:r>
              <a:rPr lang="ru-RU" dirty="0" smtClean="0">
                <a:solidFill>
                  <a:schemeClr val="tx1"/>
                </a:solidFill>
              </a:rPr>
              <a:t>, в соответствии со смыслом стихотворения.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7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6984776" cy="518457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Логопедическая игра</a:t>
            </a:r>
          </a:p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«Помоги щенку Кузе»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Цель: развивать фонематическое восприятие, различать звуки с, </a:t>
            </a:r>
            <a:r>
              <a:rPr lang="ru-RU" sz="2400" dirty="0" err="1" smtClean="0">
                <a:solidFill>
                  <a:schemeClr val="tx1"/>
                </a:solidFill>
              </a:rPr>
              <a:t>сь</a:t>
            </a:r>
            <a:r>
              <a:rPr lang="ru-RU" sz="2400" dirty="0" smtClean="0">
                <a:solidFill>
                  <a:schemeClr val="tx1"/>
                </a:solidFill>
              </a:rPr>
              <a:t> по твердости и мягкости, находить место звуков С, </a:t>
            </a:r>
            <a:r>
              <a:rPr lang="ru-RU" sz="2400" dirty="0" err="1" smtClean="0">
                <a:solidFill>
                  <a:schemeClr val="tx1"/>
                </a:solidFill>
              </a:rPr>
              <a:t>Сь</a:t>
            </a:r>
            <a:r>
              <a:rPr lang="ru-RU" sz="2400" dirty="0" smtClean="0">
                <a:solidFill>
                  <a:schemeClr val="tx1"/>
                </a:solidFill>
              </a:rPr>
              <a:t> по трем позициям (начало, середина и конец слова),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учить подбирать картинки к звуковым схемам.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72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872808" cy="501811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ИКТ 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понимаем информационно – коммуникативные технологии.</a:t>
            </a:r>
          </a:p>
          <a:p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Подразумевается использование ноутбука, интернета, телевизора, мультимедиа оборудования, то есть все это мы используем , чтобы представить широкие возможности для коммуникации.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15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800800" cy="4946104"/>
          </a:xfrm>
        </p:spPr>
        <p:txBody>
          <a:bodyPr>
            <a:normAutofit lnSpcReduction="10000"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В условиях детского сада возможно, необходимо и целесообразно использование ИКТ в различных видах деятельности.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НОД в детском саду должны быть эмоциональными, яркими, с привлечением большого иллюстративного материала, с использованием звуков и видеозаписей.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Все это нам обеспечивает компьютерная техника с ее мультимедийными возможностями.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872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5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 технологии в образовательном процессе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944816" cy="4154016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Цель: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формировать у дошкольников представление о значимости физического и психического здоровья человека, воспитывать умение беречь и укреплять свое здоровье.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Задачи: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воспитывать у дошкольников культуру сохранения и совершенствования собственного здоровья,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Развивать психические и физические качества и проводить профилактические мероприятия, способствующие укреплению здоровья дошкольников,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Обучать дошкольников пониманию смысла здорового образа жизни и ее ценности жизни других людей.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30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20689"/>
            <a:ext cx="6912768" cy="792088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7016824" cy="4298032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 французского языка переводится как «пять строк», </a:t>
            </a:r>
            <a:r>
              <a:rPr lang="ru-RU" sz="2000" dirty="0" err="1">
                <a:solidFill>
                  <a:schemeClr val="tx1"/>
                </a:solidFill>
              </a:rPr>
              <a:t>пятистрочная</a:t>
            </a:r>
            <a:r>
              <a:rPr lang="ru-RU" sz="2000" dirty="0">
                <a:solidFill>
                  <a:schemeClr val="tx1"/>
                </a:solidFill>
              </a:rPr>
              <a:t> строфа стихотворения.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b="1" u="sng" dirty="0" smtClean="0">
                <a:solidFill>
                  <a:schemeClr val="tx1"/>
                </a:solidFill>
              </a:rPr>
              <a:t>Правила </a:t>
            </a:r>
            <a:r>
              <a:rPr lang="ru-RU" sz="2000" b="1" u="sng" dirty="0">
                <a:solidFill>
                  <a:schemeClr val="tx1"/>
                </a:solidFill>
              </a:rPr>
              <a:t>составления </a:t>
            </a:r>
            <a:r>
              <a:rPr lang="ru-RU" sz="2000" b="1" u="sng" dirty="0" err="1">
                <a:solidFill>
                  <a:schemeClr val="tx1"/>
                </a:solidFill>
              </a:rPr>
              <a:t>синквейна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i="1" dirty="0" smtClean="0">
                <a:solidFill>
                  <a:schemeClr val="tx1"/>
                </a:solidFill>
              </a:rPr>
              <a:t>первая </a:t>
            </a:r>
            <a:r>
              <a:rPr lang="ru-RU" sz="2000" i="1" dirty="0">
                <a:solidFill>
                  <a:schemeClr val="tx1"/>
                </a:solidFill>
              </a:rPr>
              <a:t>строка </a:t>
            </a:r>
            <a:r>
              <a:rPr lang="ru-RU" sz="2000" dirty="0">
                <a:solidFill>
                  <a:schemeClr val="tx1"/>
                </a:solidFill>
              </a:rPr>
              <a:t>– одно слово, обычно существительное, отражающее главную идею;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i="1" dirty="0">
                <a:solidFill>
                  <a:schemeClr val="tx1"/>
                </a:solidFill>
              </a:rPr>
              <a:t>вторая строка </a:t>
            </a:r>
            <a:r>
              <a:rPr lang="ru-RU" sz="2000" dirty="0">
                <a:solidFill>
                  <a:schemeClr val="tx1"/>
                </a:solidFill>
              </a:rPr>
              <a:t>– два слова, прилагательные, описывающие основную мысль;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i="1" dirty="0">
                <a:solidFill>
                  <a:schemeClr val="tx1"/>
                </a:solidFill>
              </a:rPr>
              <a:t>третья строка </a:t>
            </a:r>
            <a:r>
              <a:rPr lang="ru-RU" sz="2000" dirty="0">
                <a:solidFill>
                  <a:schemeClr val="tx1"/>
                </a:solidFill>
              </a:rPr>
              <a:t>– три слова, глаголы, описывающие действия в рамках темы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• </a:t>
            </a:r>
            <a:r>
              <a:rPr lang="ru-RU" sz="2000" i="1" dirty="0">
                <a:solidFill>
                  <a:schemeClr val="tx1"/>
                </a:solidFill>
              </a:rPr>
              <a:t>четвертая строка </a:t>
            </a:r>
            <a:r>
              <a:rPr lang="ru-RU" sz="2000" dirty="0">
                <a:solidFill>
                  <a:schemeClr val="tx1"/>
                </a:solidFill>
              </a:rPr>
              <a:t>- фраза из нескольких слов, показывающая отношение к теме;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i="1" dirty="0">
                <a:solidFill>
                  <a:schemeClr val="tx1"/>
                </a:solidFill>
              </a:rPr>
              <a:t>пятая строка </a:t>
            </a:r>
            <a:r>
              <a:rPr lang="ru-RU" sz="2000" dirty="0">
                <a:solidFill>
                  <a:schemeClr val="tx1"/>
                </a:solidFill>
              </a:rPr>
              <a:t>– слова, связанные с первым, отражающие сущность темы. </a:t>
            </a:r>
          </a:p>
        </p:txBody>
      </p:sp>
    </p:spTree>
    <p:extLst>
      <p:ext uri="{BB962C8B-B14F-4D97-AF65-F5344CB8AC3E}">
        <p14:creationId xmlns:p14="http://schemas.microsoft.com/office/powerpoint/2010/main" val="359375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1700808"/>
            <a:ext cx="2000264" cy="150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357422" y="500042"/>
            <a:ext cx="5072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Мелкая моторика 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00232" y="1142984"/>
            <a:ext cx="54292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овершенствование мелкой моторики – это совершенствование речи.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42976" y="1714488"/>
            <a:ext cx="5214974" cy="385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Виды игр и массажа для развития мелкой моторики: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игры с крупными бигуди;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игры с длинными бигуди;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игры с прищепками;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массаж ладонных поверхностей каменными, металлическими или стеклянными разноцветными шариками;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игры с  шестигранными карандашами;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массаж камнями;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массаж приборами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Су-Джок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терапии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3429000"/>
            <a:ext cx="1884945" cy="2512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98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7016824" cy="49461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Формирование речи у дошкольников является важной и трудно решаемой задачей. Успешное решение этой задачи необходимо как для подготовки детей к предстоящему школьному обучению, так и для комфортного общения с окружающими. Однако развитие речи у детей в настоящем времени представляет собой актуальную проблему, что обусловлено значимостью связной речи для дошкольников. </a:t>
            </a:r>
          </a:p>
        </p:txBody>
      </p:sp>
    </p:spTree>
    <p:extLst>
      <p:ext uri="{BB962C8B-B14F-4D97-AF65-F5344CB8AC3E}">
        <p14:creationId xmlns:p14="http://schemas.microsoft.com/office/powerpoint/2010/main" val="3852068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85794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Инновационные технологии 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714488"/>
            <a:ext cx="1533525" cy="1428750"/>
          </a:xfrm>
          <a:prstGeom prst="rect">
            <a:avLst/>
          </a:prstGeom>
        </p:spPr>
      </p:pic>
      <p:pic>
        <p:nvPicPr>
          <p:cNvPr id="5" name="Рисунок 4" descr="f03_shantou_gepai_interaktivnyj_telefon_u_tetushki_sovy_47150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6050" y="3357562"/>
            <a:ext cx="1304922" cy="2401917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16" y="1714488"/>
            <a:ext cx="1428750" cy="142875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14480" y="1714488"/>
            <a:ext cx="56436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интерактивные игры и игрушки;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презентации;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детские компьютеры  и планшеты;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говорящие микрофоны, куклы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122" name="Picture 2" descr="C:\Users\анна\Desktop\фото 2016 г\101MSDCF\DSC0403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4214818"/>
            <a:ext cx="2286016" cy="1714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898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285729"/>
            <a:ext cx="68580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и особенности проведения интерактивных мероприятий для детей:</a:t>
            </a:r>
          </a:p>
          <a:p>
            <a:pPr algn="ctr">
              <a:buNone/>
            </a:pP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</a:p>
          <a:p>
            <a:pPr algn="ctr"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000636"/>
            <a:ext cx="39290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Сайты: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http://mersibo.ru/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http://igraem.pro/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http://www.igraemsa.ru/igry-dlja-detej/poznavatelnye-igry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57224" y="1142984"/>
            <a:ext cx="792961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 занятия проводятся  обязательно под присмотром педагога;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речевой материал и другие развивающие игры подбираются в соответствии с возрастом, поставленными  целями и задачами;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количество: не более 1 раза в течение дня и не чаще 3-х раз в неделю в дни наиболее высокой работоспособности;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непрерывная продолжительность работы с компьютером в форме развивающих игр не должна превышать 10 -15 минут, в зависимости от возраста;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продолжительность занятия с использованием компьютера для детей, после перенесённых заболеваний в течение 2-х недель, уменьшается до 7-10 минут;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экран видеомонитора должен находиться на уровне глаз или чуть ниже, на расстоянии не ближе 50 см;</a:t>
            </a:r>
            <a:endParaRPr lang="ru-RU" dirty="0" smtClean="0"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ребёнок, носящий очки, должен заниматься за компьютером в них;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недопустимо использование одного компьютера для одновременного занятия двух или более детей.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8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907704" y="1048544"/>
            <a:ext cx="6192688" cy="4464496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1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7016824" cy="5018112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FF0000"/>
                </a:solidFill>
              </a:rPr>
              <a:t>Целевые ориентиры речевого развития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детей в </a:t>
            </a:r>
            <a:r>
              <a:rPr lang="ru-RU" altLang="ru-RU" sz="2800" b="1" dirty="0" err="1" smtClean="0">
                <a:solidFill>
                  <a:srgbClr val="FF0000"/>
                </a:solidFill>
              </a:rPr>
              <a:t>соответсвии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с ФОП ДО: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*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Достаточно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хорошо владеет устной речью, может выражать свои мысли, чувства и желания.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*Может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построить речевое высказывание в ситуации общения.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*Может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выделять звуки в словах, у него складываются предпосылки грамотности.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*Способен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договариваться, учитывая интересы других.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*Проявляет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любознательность, </a:t>
            </a:r>
            <a:r>
              <a:rPr lang="ru-RU" altLang="ru-RU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задаѐт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вопросы, пытается самостоятельно придумывать объяснения явлениям природы, поступкам людей.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*Знаком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с произведениями детской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литературы.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7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развития речи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7088832" cy="4226024"/>
          </a:xfrm>
        </p:spPr>
        <p:txBody>
          <a:bodyPr/>
          <a:lstStyle/>
          <a:p>
            <a:pPr algn="just"/>
            <a:r>
              <a:rPr lang="ru-RU" altLang="ru-RU" b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Традиционные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 (образец рассказа педагога, построчное заучивание стихотворения, поэтапное рассматривание и описание).</a:t>
            </a:r>
          </a:p>
          <a:p>
            <a:pPr algn="just"/>
            <a:r>
              <a:rPr lang="ru-RU" alt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Инновационные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-  формирующие творческие способности, развивающие нестандартное видения мира, новое мышление.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23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Инновационные технологии: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7016824" cy="4154016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1"/>
                </a:solidFill>
              </a:rPr>
              <a:t>Арт- терапия: </a:t>
            </a:r>
            <a:r>
              <a:rPr lang="ru-RU" sz="2000" dirty="0" smtClean="0">
                <a:solidFill>
                  <a:schemeClr val="tx1"/>
                </a:solidFill>
              </a:rPr>
              <a:t>музыкотерапия, куклотерапия,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сказкотерапия.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u="sng" dirty="0" err="1" smtClean="0">
                <a:solidFill>
                  <a:schemeClr val="tx1"/>
                </a:solidFill>
              </a:rPr>
              <a:t>Логоритмика</a:t>
            </a:r>
            <a:r>
              <a:rPr lang="ru-RU" sz="2000" dirty="0" smtClean="0">
                <a:solidFill>
                  <a:schemeClr val="tx1"/>
                </a:solidFill>
              </a:rPr>
              <a:t> (действия сопряженные с речью и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музыкой).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Мнемотехника.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Разнообразные речевые игры и упражнения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«Какой? Какая?», «Какое?», «Закончи предложение», «Помоги щенку Кузе» и др.), направленные на развитие различных компонентов речи.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ИКТ – технологии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Здоровьесберегающие технологии.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71546"/>
            <a:ext cx="457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Музыкотерапия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 психотерапии, основанный на эмоциональном восприятии музыки.    </a:t>
            </a: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2714644" cy="203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анна\Desktop\фото 2016 г\101MSDCF\DSC040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501008"/>
            <a:ext cx="2571648" cy="19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96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1285861"/>
            <a:ext cx="457203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метод, использующий сказочную форму для речевого развития личности, расширения сознания и совершенствования взаимодействия через речь с окружающим миром.</a:t>
            </a:r>
          </a:p>
          <a:p>
            <a:pPr algn="ctr">
              <a:lnSpc>
                <a:spcPct val="15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  <p:pic>
        <p:nvPicPr>
          <p:cNvPr id="3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1500174"/>
            <a:ext cx="2210465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14546" y="78579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E:\казачество\ccf4a8dc-c919-4b3f-88dc-476d4928280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4149080"/>
            <a:ext cx="3625847" cy="205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48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714488"/>
            <a:ext cx="6715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Куклотерапия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раздел арт-терапии, использующий в качестве основного приёма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психокоррекционного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воздействия куклу, как промежуточный объект взаимодействия ребенка и взрослого.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785794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Куклотерапия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3" descr="C:\Users\1\Documents\2011  январь\100PHOTO\2011-03-19 сад\сад 1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35896" y="3429000"/>
            <a:ext cx="3362096" cy="2521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956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857232"/>
            <a:ext cx="4071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Логоритмика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714488"/>
            <a:ext cx="6357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это система музыкально - двигательных,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речедвигательных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музыкально - речевых игр и упражнений, осуществляемых в целях логопедической коррекции.</a:t>
            </a:r>
            <a:endParaRPr lang="ru-RU" sz="2000" dirty="0"/>
          </a:p>
        </p:txBody>
      </p:sp>
      <p:pic>
        <p:nvPicPr>
          <p:cNvPr id="4" name="Picture 2" descr="C:\Documents and Settings\Viktoriya\Рабочий стол\images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3429000"/>
            <a:ext cx="2366680" cy="158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7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vety i babochki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tsvety i babochki</Template>
  <TotalTime>1430</TotalTime>
  <Words>1107</Words>
  <Application>Microsoft Office PowerPoint</Application>
  <PresentationFormat>Экран (4:3)</PresentationFormat>
  <Paragraphs>142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tsvety i babochki</vt:lpstr>
      <vt:lpstr>Презентация PowerPoint</vt:lpstr>
      <vt:lpstr>Презентация PowerPoint</vt:lpstr>
      <vt:lpstr>Презентация PowerPoint</vt:lpstr>
      <vt:lpstr>Технологии развития речи</vt:lpstr>
      <vt:lpstr>Инновационные технологии: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Рассказ об игрушке </vt:lpstr>
      <vt:lpstr>Составление рассказа о своей семье</vt:lpstr>
      <vt:lpstr>Разнообразные речевые игры и упражнения</vt:lpstr>
      <vt:lpstr>Презентация PowerPoint</vt:lpstr>
      <vt:lpstr>Презентация PowerPoint</vt:lpstr>
      <vt:lpstr>Презентация PowerPoint</vt:lpstr>
      <vt:lpstr>Здоровьесберегающие технологии в образовательном процессе</vt:lpstr>
      <vt:lpstr>СИНКВЕЙН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User</cp:lastModifiedBy>
  <cp:revision>112</cp:revision>
  <dcterms:created xsi:type="dcterms:W3CDTF">2013-10-30T15:00:00Z</dcterms:created>
  <dcterms:modified xsi:type="dcterms:W3CDTF">2023-10-22T17:56:00Z</dcterms:modified>
</cp:coreProperties>
</file>