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F34633-862F-4A45-9336-62814D70FC72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F26C96-A685-4476-83FE-8FAD28DA0D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ФОП ДО ценностные ориентиры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458200" cy="914400"/>
          </a:xfrm>
        </p:spPr>
        <p:txBody>
          <a:bodyPr/>
          <a:lstStyle/>
          <a:p>
            <a:pPr algn="ctr"/>
            <a:r>
              <a:rPr lang="ru-RU" b="1" dirty="0" smtClean="0"/>
              <a:t>Муниципальное бюджетное дошкольное образовательное учреждение детский сад №7 «Жемчужинка»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3968" y="4509120"/>
            <a:ext cx="468052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/>
              <a:t>п</a:t>
            </a:r>
            <a:r>
              <a:rPr lang="ru-RU" b="1" dirty="0" smtClean="0"/>
              <a:t>одготовил старший воспитатель:</a:t>
            </a:r>
          </a:p>
          <a:p>
            <a:pPr algn="ctr"/>
            <a:r>
              <a:rPr lang="ru-RU" b="1" dirty="0" err="1" smtClean="0"/>
              <a:t>Константиненко</a:t>
            </a:r>
            <a:r>
              <a:rPr lang="ru-RU" b="1" dirty="0" smtClean="0"/>
              <a:t> О.С.</a:t>
            </a:r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627784" y="5934422"/>
            <a:ext cx="468052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/>
              <a:t>Ростовская область</a:t>
            </a:r>
          </a:p>
          <a:p>
            <a:pPr algn="ctr"/>
            <a:r>
              <a:rPr lang="ru-RU" b="1" dirty="0"/>
              <a:t>с</a:t>
            </a:r>
            <a:r>
              <a:rPr lang="ru-RU" b="1" dirty="0" smtClean="0"/>
              <a:t>т. Егорлыкская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931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Вариативная часть ООП ДО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339752" y="17728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628800"/>
            <a:ext cx="542591" cy="101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27367"/>
              </p:ext>
            </p:extLst>
          </p:nvPr>
        </p:nvGraphicFramePr>
        <p:xfrm>
          <a:off x="1115616" y="3140968"/>
          <a:ext cx="288032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Можно включать в каждый раздел ООП ДОО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379561"/>
              </p:ext>
            </p:extLst>
          </p:nvPr>
        </p:nvGraphicFramePr>
        <p:xfrm>
          <a:off x="4788024" y="3068960"/>
          <a:ext cx="4032448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Можно вынести отдельно в содержательный раздел после программы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4556" y1="69000" x2="44556" y2="69000"/>
                        <a14:foregroundMark x1="44222" y1="75667" x2="44222" y2="75667"/>
                        <a14:foregroundMark x1="45222" y1="59556" x2="45222" y2="59556"/>
                        <a14:foregroundMark x1="46889" y1="57556" x2="46889" y2="57556"/>
                        <a14:foregroundMark x1="50222" y1="56222" x2="50222" y2="56222"/>
                        <a14:foregroundMark x1="52111" y1="55222" x2="52111" y2="55222"/>
                        <a14:foregroundMark x1="54000" y1="54778" x2="54000" y2="54778"/>
                        <a14:foregroundMark x1="50889" y1="50000" x2="50889" y2="50000"/>
                        <a14:foregroundMark x1="51000" y1="42667" x2="51000" y2="42667"/>
                        <a14:foregroundMark x1="49778" y1="47667" x2="49778" y2="47667"/>
                        <a14:foregroundMark x1="52556" y1="40444" x2="52556" y2="40444"/>
                        <a14:foregroundMark x1="56222" y1="39333" x2="56222" y2="39333"/>
                        <a14:foregroundMark x1="59333" y1="39333" x2="59333" y2="39333"/>
                        <a14:foregroundMark x1="61444" y1="39556" x2="61444" y2="39556"/>
                        <a14:foregroundMark x1="64222" y1="38778" x2="64222" y2="38778"/>
                        <a14:foregroundMark x1="66444" y1="36444" x2="66444" y2="36444"/>
                        <a14:foregroundMark x1="69222" y1="32333" x2="69222" y2="32333"/>
                        <a14:foregroundMark x1="71444" y1="30889" x2="71444" y2="30889"/>
                        <a14:foregroundMark x1="78778" y1="27333" x2="78778" y2="27333"/>
                        <a14:foregroundMark x1="73556" y1="26444" x2="73556" y2="26444"/>
                        <a14:foregroundMark x1="74000" y1="25222" x2="74000" y2="25222"/>
                        <a14:foregroundMark x1="79556" y1="27111" x2="79556" y2="27111"/>
                        <a14:foregroundMark x1="27667" y1="29556" x2="27667" y2="29556"/>
                        <a14:foregroundMark x1="22111" y1="28556" x2="22111" y2="28556"/>
                        <a14:foregroundMark x1="21889" y1="27889" x2="21889" y2="27889"/>
                        <a14:foregroundMark x1="31667" y1="33556" x2="31667" y2="33556"/>
                        <a14:foregroundMark x1="44000" y1="40889" x2="44000" y2="40889"/>
                        <a14:foregroundMark x1="42556" y1="38778" x2="42556" y2="38778"/>
                        <a14:foregroundMark x1="25667" y1="26667" x2="25667" y2="26667"/>
                        <a14:foregroundMark x1="32333" y1="35000" x2="32333" y2="35000"/>
                        <a14:foregroundMark x1="50667" y1="31667" x2="50667" y2="31667"/>
                        <a14:foregroundMark x1="51000" y1="30667" x2="51000" y2="30667"/>
                        <a14:foregroundMark x1="51000" y1="29222" x2="51000" y2="29222"/>
                        <a14:foregroundMark x1="51000" y1="28111" x2="51000" y2="28111"/>
                        <a14:foregroundMark x1="51000" y1="27667" x2="51000" y2="27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3761656"/>
            <a:ext cx="34563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написания </a:t>
            </a:r>
            <a:r>
              <a:rPr lang="ru-RU" dirty="0" err="1" smtClean="0"/>
              <a:t>Ооп</a:t>
            </a:r>
            <a:r>
              <a:rPr lang="ru-RU" dirty="0" smtClean="0"/>
              <a:t>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1.2 Планируемые </a:t>
            </a:r>
            <a:r>
              <a:rPr lang="ru-RU" dirty="0"/>
              <a:t>результаты освоения ООП ДО</a:t>
            </a:r>
          </a:p>
          <a:p>
            <a:pPr marL="0" indent="0">
              <a:buNone/>
            </a:pPr>
            <a:r>
              <a:rPr lang="ru-RU" dirty="0"/>
              <a:t>Планируемые результаты освоения обязательной части ООП ДО приведены в ФОП ДО (п.15)</a:t>
            </a:r>
          </a:p>
          <a:p>
            <a:pPr marL="0" indent="0">
              <a:buNone/>
            </a:pPr>
            <a:r>
              <a:rPr lang="ru-RU" dirty="0"/>
              <a:t>Планируемые результаты освоения части ООП ДО, формируемой участниками образовательных отношений, представлены в виде целевых долгосрочных ориентиров парциальных образовательных программ:</a:t>
            </a:r>
          </a:p>
          <a:p>
            <a:pPr marL="0" indent="0">
              <a:buNone/>
            </a:pPr>
            <a:r>
              <a:rPr lang="ru-RU" dirty="0"/>
              <a:t> 1.Региональная  программа Р.М. </a:t>
            </a:r>
            <a:r>
              <a:rPr lang="ru-RU" dirty="0" err="1"/>
              <a:t>Чумичевой</a:t>
            </a:r>
            <a:r>
              <a:rPr lang="ru-RU" dirty="0"/>
              <a:t>  О.Л. </a:t>
            </a:r>
            <a:r>
              <a:rPr lang="ru-RU" dirty="0" err="1"/>
              <a:t>Ведмедь</a:t>
            </a:r>
            <a:r>
              <a:rPr lang="ru-RU" dirty="0"/>
              <a:t>, Н.А. </a:t>
            </a:r>
            <a:r>
              <a:rPr lang="ru-RU" dirty="0" err="1"/>
              <a:t>Платохиной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«Родники Дона» Ростов – на Дону  2014год; </a:t>
            </a:r>
          </a:p>
          <a:p>
            <a:pPr marL="0" indent="0">
              <a:buNone/>
            </a:pPr>
            <a:r>
              <a:rPr lang="ru-RU" dirty="0"/>
              <a:t>2. «Программа коррекционно-развивающей работы в логопедической группе для детей с общим недоразвитием речи (с 3 до 7 лет) автор Н.В </a:t>
            </a:r>
            <a:r>
              <a:rPr lang="ru-RU" dirty="0" err="1"/>
              <a:t>Нищевой</a:t>
            </a:r>
            <a:r>
              <a:rPr lang="ru-RU" dirty="0"/>
              <a:t>. Также к каждой парциальной образовательной программе прилагается карта наблюдения развития детей с критериями отслеживания динамики развития ребенка.</a:t>
            </a:r>
          </a:p>
          <a:p>
            <a:pPr marL="0" indent="0">
              <a:buNone/>
            </a:pPr>
            <a:r>
              <a:rPr lang="ru-RU" dirty="0"/>
              <a:t>За период реализации части ООП ДО, формируемой участниками образовательных отношений, создаются портфолио на каждого воспитанника, где фиксируются его достижения в ходе образовательной деятельности.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1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217091"/>
            <a:ext cx="9468545" cy="7101409"/>
          </a:xfrm>
        </p:spPr>
      </p:pic>
    </p:spTree>
    <p:extLst>
      <p:ext uri="{BB962C8B-B14F-4D97-AF65-F5344CB8AC3E}">
        <p14:creationId xmlns:p14="http://schemas.microsoft.com/office/powerpoint/2010/main" val="31974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422" y="17241"/>
            <a:ext cx="9121012" cy="6840759"/>
          </a:xfrm>
        </p:spPr>
      </p:pic>
    </p:spTree>
    <p:extLst>
      <p:ext uri="{BB962C8B-B14F-4D97-AF65-F5344CB8AC3E}">
        <p14:creationId xmlns:p14="http://schemas.microsoft.com/office/powerpoint/2010/main" val="12112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01210"/>
            <a:ext cx="4739422" cy="355679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0"/>
            <a:ext cx="4644008" cy="34830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429000"/>
            <a:ext cx="4572000" cy="3429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43408"/>
            <a:ext cx="9215948" cy="42393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6552" y="3644070"/>
            <a:ext cx="7344816" cy="33786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3645024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8479383" cy="6359537"/>
          </a:xfrm>
        </p:spPr>
      </p:pic>
    </p:spTree>
    <p:extLst>
      <p:ext uri="{BB962C8B-B14F-4D97-AF65-F5344CB8AC3E}">
        <p14:creationId xmlns:p14="http://schemas.microsoft.com/office/powerpoint/2010/main" val="25008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1. Федеральная образовательная программа дошкольного образования: особенности структуры и содержания </a:t>
            </a:r>
            <a:r>
              <a:rPr lang="ru-RU" dirty="0" smtClean="0"/>
              <a:t>документа.</a:t>
            </a:r>
          </a:p>
          <a:p>
            <a:pPr marL="0" indent="0">
              <a:buNone/>
            </a:pPr>
            <a:r>
              <a:rPr lang="ru-RU" dirty="0" smtClean="0"/>
              <a:t>2. Вариативная часть образовательной программы (из опыта работы по составлению)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2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Что меняется в ДОО в связи с появлением ФОП ДО и </a:t>
            </a:r>
            <a:r>
              <a:rPr lang="ru-RU" dirty="0" smtClean="0"/>
              <a:t>изменением </a:t>
            </a:r>
            <a:r>
              <a:rPr lang="ru-RU" dirty="0"/>
              <a:t>ФГОС </a:t>
            </a:r>
            <a:r>
              <a:rPr lang="ru-RU" dirty="0" smtClean="0"/>
              <a:t>ДО?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2132856"/>
            <a:ext cx="5561856" cy="556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3081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Приказ 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</a:t>
            </a:r>
            <a:r>
              <a:rPr lang="ru-RU" sz="1600" dirty="0" smtClean="0"/>
              <a:t>и Министерства просвещения Российской Федерации, </a:t>
            </a:r>
            <a:r>
              <a:rPr lang="ru-RU" sz="1600" dirty="0"/>
              <a:t>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(зарегистрирован 06.02.2023 № 72264</a:t>
            </a:r>
            <a:r>
              <a:rPr lang="ru-RU" sz="1600" dirty="0" smtClean="0"/>
              <a:t>)</a:t>
            </a:r>
          </a:p>
          <a:p>
            <a:pPr marL="0" indent="0">
              <a:buNone/>
            </a:pP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248980"/>
              </p:ext>
            </p:extLst>
          </p:nvPr>
        </p:nvGraphicFramePr>
        <p:xfrm>
          <a:off x="179512" y="1700808"/>
          <a:ext cx="8784977" cy="502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02">
                <a:tc>
                  <a:txBody>
                    <a:bodyPr/>
                    <a:lstStyle/>
                    <a:p>
                      <a:r>
                        <a:rPr lang="ru-RU" dirty="0" smtClean="0"/>
                        <a:t>П 1.7 ФГОС ДО является основой для разработки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вариативных примерных образовательных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программ</a:t>
                      </a:r>
                      <a:r>
                        <a:rPr lang="ru-RU" baseline="0" dirty="0" smtClean="0"/>
                        <a:t> 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ДО является основой для разработки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ФОП ДО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010">
                <a:tc>
                  <a:txBody>
                    <a:bodyPr/>
                    <a:lstStyle/>
                    <a:p>
                      <a:r>
                        <a:rPr lang="ru-RU" dirty="0" smtClean="0"/>
                        <a:t>П 2.5 Программа разрабатывается и утверждается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Организацией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самостоятельно в соответствии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 настоящим Стандартом и с учетом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Примерных 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разрабатывается и утверждается Организацией самостоятельно в соответствии с настоящим Стандартом и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ФОП ДО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r>
                        <a:rPr lang="ru-RU" dirty="0" smtClean="0"/>
                        <a:t>П 2.6 Содержание Программы должно обеспечивать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развитие личности, мотивации и способностей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детей в различных видах деятельности 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охватывать следующие структурные единицы,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представляющие определенные направления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развития и образования детей (далее –образовательные области)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ООП ДО должно обеспечивать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физическое и психическое развитие ребенка в различных видах </a:t>
                      </a:r>
                      <a:r>
                        <a:rPr lang="ru-RU" dirty="0" smtClean="0"/>
                        <a:t>деятельности и охватывать следующие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структур-</a:t>
                      </a:r>
                      <a:r>
                        <a:rPr lang="ru-RU" dirty="0" err="1" smtClean="0"/>
                        <a:t>ные</a:t>
                      </a:r>
                      <a:r>
                        <a:rPr lang="ru-RU" dirty="0" smtClean="0"/>
                        <a:t> единицы, представляющие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определенные направления обучения и воспитания </a:t>
                      </a:r>
                      <a:r>
                        <a:rPr lang="ru-RU" dirty="0" smtClean="0"/>
                        <a:t>(далее – образовательные области)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1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Ключевые изменения во ФГОС ДО: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517232"/>
          </a:xfrm>
        </p:spPr>
        <p:txBody>
          <a:bodyPr>
            <a:noAutofit/>
          </a:bodyPr>
          <a:lstStyle/>
          <a:p>
            <a:r>
              <a:rPr lang="ru-RU" sz="1600" b="1" dirty="0"/>
              <a:t>П. 2.6: перечень образовательных областей не изменился, однако </a:t>
            </a:r>
            <a:r>
              <a:rPr lang="ru-RU" sz="1600" b="1" dirty="0">
                <a:solidFill>
                  <a:srgbClr val="FF0000"/>
                </a:solidFill>
              </a:rPr>
              <a:t>расширено и конкретизировано содержание образовательных областей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П</a:t>
            </a:r>
            <a:r>
              <a:rPr lang="ru-RU" sz="1600" b="1" dirty="0"/>
              <a:t>. 2.7: </a:t>
            </a:r>
            <a:r>
              <a:rPr lang="ru-RU" sz="1600" b="1" dirty="0">
                <a:solidFill>
                  <a:srgbClr val="FF0000"/>
                </a:solidFill>
              </a:rPr>
              <a:t>частично изменен перечень детских видов деятельности </a:t>
            </a:r>
            <a:r>
              <a:rPr lang="ru-RU" sz="1600" b="1" dirty="0"/>
              <a:t>на этапах младенчества, раннего и дошкольного </a:t>
            </a:r>
            <a:r>
              <a:rPr lang="ru-RU" sz="1600" b="1" dirty="0" smtClean="0"/>
              <a:t>детства</a:t>
            </a:r>
          </a:p>
          <a:p>
            <a:r>
              <a:rPr lang="ru-RU" sz="1600" b="1" dirty="0" smtClean="0"/>
              <a:t> </a:t>
            </a:r>
            <a:r>
              <a:rPr lang="ru-RU" sz="1600" b="1" dirty="0"/>
              <a:t>П. 2.10: уточнено, что </a:t>
            </a:r>
            <a:r>
              <a:rPr lang="ru-RU" sz="1600" b="1" dirty="0">
                <a:solidFill>
                  <a:srgbClr val="FF0000"/>
                </a:solidFill>
              </a:rPr>
              <a:t>содержание и планируемые результаты ООП должны быть не ниже содержания и планируемых результатов ФОП ДО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П</a:t>
            </a:r>
            <a:r>
              <a:rPr lang="ru-RU" sz="1600" b="1" dirty="0"/>
              <a:t>. 2.11: уточнено, что содержательный раздел Программы должен включать описание образовательной деятельности в соответствии с направлениями развития ребенка, представленными в пяти образовательных областях, </a:t>
            </a:r>
            <a:r>
              <a:rPr lang="ru-RU" sz="1600" b="1" dirty="0">
                <a:solidFill>
                  <a:srgbClr val="FF0000"/>
                </a:solidFill>
              </a:rPr>
              <a:t>Федеральной образовательной программой </a:t>
            </a:r>
            <a:r>
              <a:rPr lang="ru-RU" sz="1600" b="1" dirty="0"/>
              <a:t>и с учетом используемых методических пособий, обеспечивающих реализацию данного содержания </a:t>
            </a:r>
            <a:endParaRPr lang="ru-RU" sz="1600" b="1" dirty="0" smtClean="0"/>
          </a:p>
          <a:p>
            <a:r>
              <a:rPr lang="ru-RU" sz="1600" b="1" dirty="0" smtClean="0"/>
              <a:t>П</a:t>
            </a:r>
            <a:r>
              <a:rPr lang="ru-RU" sz="1600" b="1" dirty="0"/>
              <a:t>. 2.12: указано, что </a:t>
            </a:r>
            <a:r>
              <a:rPr lang="ru-RU" sz="1600" b="1" dirty="0">
                <a:solidFill>
                  <a:srgbClr val="FF0000"/>
                </a:solidFill>
              </a:rPr>
              <a:t>обязательная часть программы должна соответствовать ФОП ДО, и может оформляться в виде ссылки на ФОП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П</a:t>
            </a:r>
            <a:r>
              <a:rPr lang="ru-RU" sz="1600" b="1" dirty="0"/>
              <a:t>. 2.13: указано, что </a:t>
            </a:r>
            <a:r>
              <a:rPr lang="ru-RU" sz="1600" b="1" dirty="0">
                <a:solidFill>
                  <a:srgbClr val="FF0000"/>
                </a:solidFill>
              </a:rPr>
              <a:t>в краткой презентации ООП ДО, помимо прочего (см. ФГОС ДО), должна быть представлена ссылка на ФОП ДО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П</a:t>
            </a:r>
            <a:r>
              <a:rPr lang="ru-RU" sz="1600" b="1" dirty="0"/>
              <a:t>. 3.2.9: </a:t>
            </a:r>
            <a:r>
              <a:rPr lang="ru-RU" sz="1600" b="1" dirty="0">
                <a:solidFill>
                  <a:srgbClr val="FF0000"/>
                </a:solidFill>
              </a:rPr>
              <a:t>максимально допустимый объем образовательной нагрузки </a:t>
            </a:r>
            <a:r>
              <a:rPr lang="ru-RU" sz="1600" b="1" dirty="0"/>
              <a:t>приведен в соответствие с действующими СанПиН </a:t>
            </a:r>
            <a:endParaRPr lang="ru-RU" sz="1600" b="1" dirty="0" smtClean="0"/>
          </a:p>
          <a:p>
            <a:r>
              <a:rPr lang="ru-RU" sz="1600" b="1" dirty="0" smtClean="0"/>
              <a:t>П</a:t>
            </a:r>
            <a:r>
              <a:rPr lang="ru-RU" sz="1600" b="1" dirty="0"/>
              <a:t>. 4.6: </a:t>
            </a:r>
            <a:r>
              <a:rPr lang="ru-RU" sz="1600" b="1" dirty="0">
                <a:solidFill>
                  <a:srgbClr val="FF0000"/>
                </a:solidFill>
              </a:rPr>
              <a:t>включены целевые ориентиры образования</a:t>
            </a:r>
            <a:r>
              <a:rPr lang="ru-RU" sz="1600" b="1" dirty="0"/>
              <a:t> в младенческом возрасте, а также </a:t>
            </a:r>
            <a:r>
              <a:rPr lang="ru-RU" sz="1600" b="1" dirty="0">
                <a:solidFill>
                  <a:srgbClr val="FF0000"/>
                </a:solidFill>
              </a:rPr>
              <a:t>расширены целевые ориентиры </a:t>
            </a:r>
            <a:r>
              <a:rPr lang="ru-RU" sz="1600" b="1" dirty="0"/>
              <a:t>в раннем возрасте и на этапе завершения дошкольного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1564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904" y="188640"/>
            <a:ext cx="8884096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/>
              <a:t>Приказ Министерства просвещения Российской Федерации от 25.11.2022 № 1028 «Об утверждении федеральной образовательной программы дошкольного образования» (</a:t>
            </a:r>
            <a:r>
              <a:rPr lang="ru-RU" sz="1800" dirty="0" smtClean="0"/>
              <a:t>зарегистрирован </a:t>
            </a:r>
            <a:r>
              <a:rPr lang="ru-RU" sz="1800" dirty="0"/>
              <a:t>28.12.2022 № 71847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«</a:t>
            </a:r>
            <a:r>
              <a:rPr lang="ru-RU" sz="1800" b="1" dirty="0"/>
              <a:t>Федеральная программа позволяет реализовать несколько основополагающих функций</a:t>
            </a:r>
          </a:p>
          <a:p>
            <a:pPr marL="0" indent="0">
              <a:buNone/>
            </a:pPr>
            <a:r>
              <a:rPr lang="ru-RU" sz="1800" b="1" dirty="0"/>
              <a:t>дошкольного уровня образования:</a:t>
            </a:r>
          </a:p>
          <a:p>
            <a:pPr marL="0" indent="0">
              <a:buNone/>
            </a:pPr>
            <a:r>
              <a:rPr lang="ru-RU" sz="1800" b="1" dirty="0"/>
              <a:t>1</a:t>
            </a:r>
            <a:r>
              <a:rPr lang="ru-RU" sz="1800" b="1" dirty="0">
                <a:solidFill>
                  <a:srgbClr val="FF0000"/>
                </a:solidFill>
              </a:rPr>
              <a:t>. Обучение и воспитание ребенка дошкольного возраста как Гражданина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Российской Федерации</a:t>
            </a:r>
            <a:r>
              <a:rPr lang="ru-RU" sz="1800" b="1" dirty="0"/>
              <a:t>, формирование основ его гражданской и культурной</a:t>
            </a:r>
          </a:p>
          <a:p>
            <a:pPr marL="0" indent="0">
              <a:buNone/>
            </a:pPr>
            <a:r>
              <a:rPr lang="ru-RU" sz="1800" b="1" dirty="0"/>
              <a:t>идентичности на соответствующем его возрасту содержании доступными средствами.</a:t>
            </a:r>
          </a:p>
          <a:p>
            <a:pPr marL="0" indent="0">
              <a:buNone/>
            </a:pPr>
            <a:r>
              <a:rPr lang="ru-RU" sz="1800" b="1" dirty="0"/>
              <a:t>2. Создание </a:t>
            </a:r>
            <a:r>
              <a:rPr lang="ru-RU" sz="1800" b="1" dirty="0">
                <a:solidFill>
                  <a:srgbClr val="FF0000"/>
                </a:solidFill>
              </a:rPr>
              <a:t>единого ядра содержания </a:t>
            </a:r>
            <a:r>
              <a:rPr lang="ru-RU" sz="1800" b="1" dirty="0"/>
              <a:t>дошкольного образования (далее – ДО),</a:t>
            </a:r>
          </a:p>
          <a:p>
            <a:pPr marL="0" indent="0">
              <a:buNone/>
            </a:pPr>
            <a:r>
              <a:rPr lang="ru-RU" sz="1800" b="1" dirty="0"/>
              <a:t>ориентированного на приобщение детей к традиционным нравственным и </a:t>
            </a:r>
            <a:r>
              <a:rPr lang="ru-RU" sz="1800" b="1" dirty="0" smtClean="0"/>
              <a:t>социокультурным ценностям </a:t>
            </a:r>
            <a:r>
              <a:rPr lang="ru-RU" sz="1800" b="1" dirty="0"/>
              <a:t>российского народа, воспитание подрастающего поколения как знающего </a:t>
            </a:r>
            <a:r>
              <a:rPr lang="ru-RU" sz="1800" b="1" dirty="0" smtClean="0"/>
              <a:t>и уважающего </a:t>
            </a:r>
            <a:r>
              <a:rPr lang="ru-RU" sz="1800" b="1" dirty="0"/>
              <a:t>историю и культуру своей семьи, большой и малой Родины.</a:t>
            </a:r>
          </a:p>
          <a:p>
            <a:pPr marL="0" indent="0">
              <a:buNone/>
            </a:pPr>
            <a:r>
              <a:rPr lang="ru-RU" sz="1800" b="1" dirty="0"/>
              <a:t>3. Создание единого федерального образовательного пространства воспитания и обучения</a:t>
            </a:r>
          </a:p>
          <a:p>
            <a:pPr marL="0" indent="0">
              <a:buNone/>
            </a:pPr>
            <a:r>
              <a:rPr lang="ru-RU" sz="1800" b="1" dirty="0"/>
              <a:t>детей от рождения до поступления в начальную школу, обеспечивающего ребенку и его</a:t>
            </a:r>
          </a:p>
          <a:p>
            <a:pPr marL="0" indent="0">
              <a:buNone/>
            </a:pPr>
            <a:r>
              <a:rPr lang="ru-RU" sz="1800" b="1" dirty="0"/>
              <a:t>родителям (законным представителям) </a:t>
            </a:r>
            <a:r>
              <a:rPr lang="ru-RU" sz="1800" b="1" dirty="0">
                <a:solidFill>
                  <a:srgbClr val="FF0000"/>
                </a:solidFill>
              </a:rPr>
              <a:t>равные, качественные условия ДО</a:t>
            </a:r>
            <a:r>
              <a:rPr lang="ru-RU" sz="1800" b="1" dirty="0"/>
              <a:t>, вне</a:t>
            </a:r>
          </a:p>
          <a:p>
            <a:pPr marL="0" indent="0">
              <a:buNone/>
            </a:pPr>
            <a:r>
              <a:rPr lang="ru-RU" sz="1800" b="1" dirty="0"/>
              <a:t>зависимости от места проживания</a:t>
            </a:r>
            <a:r>
              <a:rPr lang="ru-RU" sz="1800" b="1" dirty="0" smtClean="0"/>
              <a:t>»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1800" b="1" dirty="0"/>
              <a:t>«Федеральная программа определяет </a:t>
            </a:r>
            <a:r>
              <a:rPr lang="ru-RU" sz="1800" b="1" dirty="0">
                <a:solidFill>
                  <a:srgbClr val="FF0000"/>
                </a:solidFill>
              </a:rPr>
              <a:t>единые для Российской Федерации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базовые объем и содержание ДО</a:t>
            </a:r>
            <a:r>
              <a:rPr lang="ru-RU" sz="1800" b="1" dirty="0"/>
              <a:t>, осваиваемые обучающимися в организациях,</a:t>
            </a:r>
          </a:p>
          <a:p>
            <a:pPr marL="0" indent="0">
              <a:buNone/>
            </a:pPr>
            <a:r>
              <a:rPr lang="ru-RU" sz="1800" b="1" dirty="0"/>
              <a:t>осуществляющих образовательную деятельность (далее – ДОО), </a:t>
            </a:r>
            <a:r>
              <a:rPr lang="ru-RU" sz="1800" b="1" dirty="0">
                <a:solidFill>
                  <a:srgbClr val="FF0000"/>
                </a:solidFill>
              </a:rPr>
              <a:t>и планируемые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результаты освоения образовательной программы</a:t>
            </a:r>
            <a:r>
              <a:rPr lang="ru-RU" sz="1800" b="1" dirty="0" smtClean="0">
                <a:solidFill>
                  <a:srgbClr val="FF0000"/>
                </a:solidFill>
              </a:rPr>
              <a:t>»</a:t>
            </a:r>
          </a:p>
          <a:p>
            <a:pPr marL="0" indent="0">
              <a:buNone/>
            </a:pPr>
            <a:endParaRPr lang="ru-RU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900" b="1" dirty="0">
                <a:solidFill>
                  <a:srgbClr val="FF0000"/>
                </a:solidFill>
              </a:rPr>
              <a:t>Содержание и планируемые образовательные результаты, заявленные в</a:t>
            </a:r>
          </a:p>
          <a:p>
            <a:pPr marL="0" indent="0">
              <a:buNone/>
            </a:pPr>
            <a:r>
              <a:rPr lang="ru-RU" sz="1900" b="1" dirty="0">
                <a:solidFill>
                  <a:srgbClr val="FF0000"/>
                </a:solidFill>
              </a:rPr>
              <a:t>ФОП ДО, ОБЯЗАТЕЛЬНЫ для достижения в каждой ДОО</a:t>
            </a:r>
          </a:p>
        </p:txBody>
      </p:sp>
    </p:spTree>
    <p:extLst>
      <p:ext uri="{BB962C8B-B14F-4D97-AF65-F5344CB8AC3E}">
        <p14:creationId xmlns:p14="http://schemas.microsoft.com/office/powerpoint/2010/main" val="14658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000" b="1" dirty="0"/>
              <a:t>Особенности структуры ФОП ДО </a:t>
            </a:r>
            <a:endParaRPr lang="ru-RU" sz="5000" b="1" dirty="0" smtClean="0"/>
          </a:p>
          <a:p>
            <a:pPr marL="0" indent="0">
              <a:buNone/>
            </a:pPr>
            <a:r>
              <a:rPr lang="ru-RU" sz="4000" b="1" dirty="0" smtClean="0"/>
              <a:t>Разделы: </a:t>
            </a:r>
            <a:r>
              <a:rPr lang="ru-RU" sz="4000" b="1" dirty="0"/>
              <a:t>целевой, содержательный, организационный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 </a:t>
            </a:r>
            <a:r>
              <a:rPr lang="ru-RU" sz="4000" b="1" dirty="0"/>
              <a:t>В целевом разделе: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Пояснительная записка: цель, задачи, принципы, подходы к формированию Программы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Планируемые результаты реализации Программы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>
                <a:solidFill>
                  <a:srgbClr val="FF0000"/>
                </a:solidFill>
              </a:rPr>
              <a:t>Педагогическая диагностика достижения планируемых результатов</a:t>
            </a:r>
            <a:r>
              <a:rPr lang="ru-RU" sz="4000" b="1" dirty="0"/>
              <a:t>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 </a:t>
            </a:r>
            <a:r>
              <a:rPr lang="ru-RU" sz="4000" b="1" dirty="0"/>
              <a:t>В содержательном разделе: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Задачи и содержания образования (обучения и воспитания) по образовательным </a:t>
            </a:r>
            <a:r>
              <a:rPr lang="ru-RU" sz="4000" b="1" dirty="0" smtClean="0"/>
              <a:t>областям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• </a:t>
            </a:r>
            <a:r>
              <a:rPr lang="ru-RU" sz="4000" b="1" dirty="0">
                <a:solidFill>
                  <a:srgbClr val="FF0000"/>
                </a:solidFill>
              </a:rPr>
              <a:t>Вариативные формы, способы, методы и средства реализации Программы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• </a:t>
            </a:r>
            <a:r>
              <a:rPr lang="ru-RU" sz="4000" b="1" dirty="0">
                <a:solidFill>
                  <a:srgbClr val="FF0000"/>
                </a:solidFill>
              </a:rPr>
              <a:t>Особенности образовательной деятельности разных видов и культурных практик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• </a:t>
            </a:r>
            <a:r>
              <a:rPr lang="ru-RU" sz="4000" b="1" dirty="0">
                <a:solidFill>
                  <a:srgbClr val="FF0000"/>
                </a:solidFill>
              </a:rPr>
              <a:t>Способы и направления поддержки детской инициативы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Особенности взаимодействия педагогического коллектива с </a:t>
            </a:r>
            <a:r>
              <a:rPr lang="ru-RU" sz="4000" b="1" dirty="0" smtClean="0"/>
              <a:t>семьями обучающихся </a:t>
            </a:r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Направления и задачи коррекционно-развивающей работы. </a:t>
            </a:r>
            <a:r>
              <a:rPr lang="ru-RU" sz="4000" b="1" dirty="0" smtClean="0"/>
              <a:t>Содержание </a:t>
            </a:r>
            <a:r>
              <a:rPr lang="ru-RU" sz="4000" b="1" dirty="0"/>
              <a:t>коррекционно-развивающей работы на уровне </a:t>
            </a:r>
            <a:r>
              <a:rPr lang="ru-RU" sz="4000" b="1" dirty="0" smtClean="0"/>
              <a:t>ДОО</a:t>
            </a:r>
          </a:p>
          <a:p>
            <a:pPr marL="0" indent="0">
              <a:buNone/>
            </a:pPr>
            <a:r>
              <a:rPr lang="ru-RU" sz="4000" b="1" dirty="0" smtClean="0"/>
              <a:t> </a:t>
            </a:r>
            <a:r>
              <a:rPr lang="ru-RU" sz="4000" b="1" dirty="0">
                <a:solidFill>
                  <a:srgbClr val="FF0000"/>
                </a:solidFill>
              </a:rPr>
              <a:t>• Федеральная рабочая программа воспитания</a:t>
            </a:r>
            <a:r>
              <a:rPr lang="ru-RU" sz="4000" b="1" dirty="0"/>
              <a:t>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 </a:t>
            </a:r>
            <a:r>
              <a:rPr lang="ru-RU" sz="4000" b="1" dirty="0"/>
              <a:t>В организационном разделе: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Психолого-педагогические условия реализации Программы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Особенности организации развивающей предметно-пространственной среды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Материально-техническое обеспечение Программы, обеспеченность методическими материалами и средствами обучения и воспитания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• </a:t>
            </a:r>
            <a:r>
              <a:rPr lang="ru-RU" sz="4000" b="1" dirty="0">
                <a:solidFill>
                  <a:srgbClr val="FF0000"/>
                </a:solidFill>
              </a:rPr>
              <a:t>Примерный перечень литературных, музыкальных, художественных, анимационных произведений для реализации Программы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Кадровые условия реализации Программы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• </a:t>
            </a:r>
            <a:r>
              <a:rPr lang="ru-RU" sz="4000" b="1" dirty="0"/>
              <a:t>Примерный режим и распорядок дня в дошкольных группах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• </a:t>
            </a:r>
            <a:r>
              <a:rPr lang="ru-RU" sz="4000" b="1" dirty="0">
                <a:solidFill>
                  <a:srgbClr val="FF0000"/>
                </a:solidFill>
              </a:rPr>
              <a:t>Федеральный календарный план воспитательной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23275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Основная образовательная программа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 algn="r">
              <a:buNone/>
            </a:pPr>
            <a:endParaRPr lang="ru-RU" sz="1600" b="1" dirty="0" smtClean="0"/>
          </a:p>
          <a:p>
            <a:pPr marL="0" indent="0" algn="r">
              <a:buNone/>
            </a:pPr>
            <a:endParaRPr lang="ru-RU" sz="1600" b="1" dirty="0" smtClean="0"/>
          </a:p>
          <a:p>
            <a:pPr marL="0" indent="0" algn="r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b="1" dirty="0" smtClean="0"/>
              <a:t>                </a:t>
            </a: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2000" b="1" dirty="0" smtClean="0"/>
              <a:t>Разрабатывается </a:t>
            </a:r>
            <a:r>
              <a:rPr lang="ru-RU" sz="2000" b="1" dirty="0"/>
              <a:t>и утверждается </a:t>
            </a:r>
            <a:r>
              <a:rPr lang="ru-RU" sz="2000" b="1" dirty="0" smtClean="0"/>
              <a:t>ДОО самостоятельно до 01.09.2023 года</a:t>
            </a:r>
            <a:endParaRPr lang="ru-RU" sz="20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195736" y="1412776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340768"/>
            <a:ext cx="3476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9629"/>
              </p:ext>
            </p:extLst>
          </p:nvPr>
        </p:nvGraphicFramePr>
        <p:xfrm>
          <a:off x="611560" y="2564904"/>
          <a:ext cx="3672408" cy="117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Обязательная часть: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не менее 60%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68106"/>
              </p:ext>
            </p:extLst>
          </p:nvPr>
        </p:nvGraphicFramePr>
        <p:xfrm>
          <a:off x="4644008" y="2492896"/>
          <a:ext cx="4104456" cy="197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Часть, формируемая участниками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образовательных отношений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F0A22E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(вариативная): не более 40%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3B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2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Основная образовательная программа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 algn="r">
              <a:buNone/>
            </a:pPr>
            <a:endParaRPr lang="ru-RU" sz="1600" b="1" dirty="0" smtClean="0"/>
          </a:p>
          <a:p>
            <a:pPr marL="0" indent="0" algn="r">
              <a:buNone/>
            </a:pPr>
            <a:endParaRPr lang="ru-RU" sz="1600" b="1" dirty="0" smtClean="0"/>
          </a:p>
          <a:p>
            <a:pPr marL="0" indent="0" algn="r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b="1" dirty="0" smtClean="0"/>
              <a:t>                </a:t>
            </a: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398727"/>
              </p:ext>
            </p:extLst>
          </p:nvPr>
        </p:nvGraphicFramePr>
        <p:xfrm>
          <a:off x="179512" y="1124744"/>
          <a:ext cx="878497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Было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Стало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Обязательная</a:t>
                      </a:r>
                      <a:r>
                        <a:rPr lang="ru-RU" b="1" baseline="0" dirty="0" smtClean="0"/>
                        <a:t> часть</a:t>
                      </a:r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 основе:</a:t>
                      </a:r>
                    </a:p>
                    <a:p>
                      <a:r>
                        <a:rPr lang="ru-RU" sz="1600" b="1" dirty="0" smtClean="0"/>
                        <a:t>• ФГОС ДО</a:t>
                      </a:r>
                    </a:p>
                    <a:p>
                      <a:r>
                        <a:rPr lang="ru-RU" sz="1600" b="1" dirty="0" smtClean="0"/>
                        <a:t>С учетом:</a:t>
                      </a:r>
                    </a:p>
                    <a:p>
                      <a:r>
                        <a:rPr lang="ru-RU" sz="1600" b="1" dirty="0" smtClean="0"/>
                        <a:t>• ПООП ДО</a:t>
                      </a:r>
                    </a:p>
                    <a:p>
                      <a:r>
                        <a:rPr lang="ru-RU" sz="1600" b="1" dirty="0" smtClean="0"/>
                        <a:t>• авторских комплексных и парциальных образовательных программ ДО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 основе:</a:t>
                      </a:r>
                    </a:p>
                    <a:p>
                      <a:r>
                        <a:rPr lang="ru-RU" sz="1600" b="1" dirty="0" smtClean="0"/>
                        <a:t>• ФГОС ДО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• ФОП ДО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С учетом: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• авторских технологий и методик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• линейки пособий к комплексным авторским программам ДО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Вариативная часть</a:t>
                      </a:r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Исходя из:</a:t>
                      </a:r>
                    </a:p>
                    <a:p>
                      <a:r>
                        <a:rPr lang="ru-RU" sz="1600" b="1" dirty="0" smtClean="0"/>
                        <a:t>• Образовательных потребностей и</a:t>
                      </a:r>
                    </a:p>
                    <a:p>
                      <a:r>
                        <a:rPr lang="ru-RU" sz="1600" b="1" dirty="0" smtClean="0"/>
                        <a:t>интересов детей, запросов родителей</a:t>
                      </a:r>
                    </a:p>
                    <a:p>
                      <a:r>
                        <a:rPr lang="ru-RU" sz="1600" b="1" dirty="0" smtClean="0"/>
                        <a:t>• Возможностей педагогического</a:t>
                      </a:r>
                    </a:p>
                    <a:p>
                      <a:r>
                        <a:rPr lang="ru-RU" sz="1600" b="1" dirty="0" smtClean="0"/>
                        <a:t>коллектива</a:t>
                      </a:r>
                    </a:p>
                    <a:p>
                      <a:r>
                        <a:rPr lang="ru-RU" sz="1600" b="1" dirty="0" smtClean="0"/>
                        <a:t>• Специфики </a:t>
                      </a:r>
                      <a:r>
                        <a:rPr lang="ru-RU" sz="1600" b="1" dirty="0" err="1" smtClean="0"/>
                        <a:t>этнонациональных</a:t>
                      </a:r>
                      <a:r>
                        <a:rPr lang="ru-RU" sz="1600" b="1" dirty="0" smtClean="0"/>
                        <a:t>,</a:t>
                      </a:r>
                    </a:p>
                    <a:p>
                      <a:r>
                        <a:rPr lang="ru-RU" sz="1600" b="1" dirty="0" smtClean="0"/>
                        <a:t>социокультурных условий</a:t>
                      </a:r>
                    </a:p>
                    <a:p>
                      <a:r>
                        <a:rPr lang="ru-RU" sz="1600" b="1" dirty="0" smtClean="0"/>
                        <a:t>• Сложившихся традиций ДОО или группы</a:t>
                      </a:r>
                    </a:p>
                    <a:p>
                      <a:r>
                        <a:rPr lang="ru-RU" sz="1600" b="1" dirty="0" smtClean="0"/>
                        <a:t>• Выбора коллективом ДОО авторских</a:t>
                      </a:r>
                    </a:p>
                    <a:p>
                      <a:r>
                        <a:rPr lang="ru-RU" sz="1600" b="1" dirty="0" smtClean="0"/>
                        <a:t>парциальных образовательных программ</a:t>
                      </a:r>
                    </a:p>
                    <a:p>
                      <a:r>
                        <a:rPr lang="ru-RU" sz="1600" b="1" dirty="0" smtClean="0"/>
                        <a:t>дошкольного образования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Выбор содержания и технологий </a:t>
                      </a:r>
                    </a:p>
                    <a:p>
                      <a:r>
                        <a:rPr lang="ru-RU" sz="1600" b="1" dirty="0" smtClean="0"/>
                        <a:t>ориентирован на специфику:</a:t>
                      </a:r>
                    </a:p>
                    <a:p>
                      <a:r>
                        <a:rPr lang="ru-RU" sz="1600" b="1" dirty="0" smtClean="0"/>
                        <a:t>• Специфики </a:t>
                      </a:r>
                      <a:r>
                        <a:rPr lang="ru-RU" sz="1600" b="1" dirty="0" err="1" smtClean="0"/>
                        <a:t>этнонациональных</a:t>
                      </a:r>
                      <a:r>
                        <a:rPr lang="ru-RU" sz="1600" b="1" dirty="0" smtClean="0"/>
                        <a:t>, </a:t>
                      </a:r>
                    </a:p>
                    <a:p>
                      <a:r>
                        <a:rPr lang="ru-RU" sz="1600" b="1" dirty="0" smtClean="0"/>
                        <a:t>социокультурных, и иных условий, 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</a:t>
                      </a:r>
                    </a:p>
                    <a:p>
                      <a:r>
                        <a:rPr lang="ru-RU" sz="1600" b="1" dirty="0" smtClean="0"/>
                        <a:t>региональных</a:t>
                      </a:r>
                    </a:p>
                    <a:p>
                      <a:r>
                        <a:rPr lang="ru-RU" sz="1600" b="1" dirty="0" smtClean="0"/>
                        <a:t>• Сложившихся традиций ДОО или группы</a:t>
                      </a:r>
                    </a:p>
                    <a:p>
                      <a:r>
                        <a:rPr lang="ru-RU" sz="1600" b="1" dirty="0" smtClean="0"/>
                        <a:t>• Выбора авторских парциальных </a:t>
                      </a:r>
                    </a:p>
                    <a:p>
                      <a:r>
                        <a:rPr lang="ru-RU" sz="1600" b="1" dirty="0" smtClean="0"/>
                        <a:t>образовательных программ ДО</a:t>
                      </a:r>
                    </a:p>
                    <a:p>
                      <a:r>
                        <a:rPr lang="ru-RU" sz="1600" b="1" dirty="0" smtClean="0"/>
                        <a:t>• Выбора форм организации работы с </a:t>
                      </a:r>
                    </a:p>
                    <a:p>
                      <a:r>
                        <a:rPr lang="ru-RU" sz="1600" b="1" dirty="0" smtClean="0"/>
                        <a:t>детьми, которые в наибольшей степени </a:t>
                      </a:r>
                    </a:p>
                    <a:p>
                      <a:r>
                        <a:rPr lang="ru-RU" sz="1600" b="1" dirty="0" smtClean="0"/>
                        <a:t>соответствуют потребностям и интересам </a:t>
                      </a:r>
                    </a:p>
                    <a:p>
                      <a:r>
                        <a:rPr lang="ru-RU" sz="1600" b="1" dirty="0" smtClean="0"/>
                        <a:t>детей, а также возможностям </a:t>
                      </a:r>
                    </a:p>
                    <a:p>
                      <a:r>
                        <a:rPr lang="ru-RU" sz="1600" b="1" dirty="0" smtClean="0"/>
                        <a:t>педагогического коллектива и ДОО в </a:t>
                      </a:r>
                    </a:p>
                    <a:p>
                      <a:r>
                        <a:rPr lang="ru-RU" sz="1600" b="1" dirty="0" smtClean="0"/>
                        <a:t>целом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3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1177</Words>
  <Application>Microsoft Office PowerPoint</Application>
  <PresentationFormat>Экран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Franklin Gothic Book</vt:lpstr>
      <vt:lpstr>Franklin Gothic Medium</vt:lpstr>
      <vt:lpstr>Wingdings 2</vt:lpstr>
      <vt:lpstr>Трек</vt:lpstr>
      <vt:lpstr>ФОП ДО ценностные ориентиры</vt:lpstr>
      <vt:lpstr>Вопросы для обсуждения</vt:lpstr>
      <vt:lpstr>Презентация PowerPoint</vt:lpstr>
      <vt:lpstr>Презентация PowerPoint</vt:lpstr>
      <vt:lpstr>Ключевые изменения во ФГОС ДО: </vt:lpstr>
      <vt:lpstr>Презентация PowerPoint</vt:lpstr>
      <vt:lpstr>Презентация PowerPoint</vt:lpstr>
      <vt:lpstr>Основная образовательная программа ДО</vt:lpstr>
      <vt:lpstr>Основная образовательная программа ДО</vt:lpstr>
      <vt:lpstr>Вариативная часть ООП ДО</vt:lpstr>
      <vt:lpstr>Пример написания Ооп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21</cp:revision>
  <dcterms:created xsi:type="dcterms:W3CDTF">2023-08-24T07:42:45Z</dcterms:created>
  <dcterms:modified xsi:type="dcterms:W3CDTF">2023-09-11T13:44:31Z</dcterms:modified>
</cp:coreProperties>
</file>