
<file path=[Content_Types].xml><?xml version="1.0" encoding="utf-8"?>
<Types xmlns="http://schemas.openxmlformats.org/package/2006/content-types">
  <Default Extension="png" ContentType="image/png"/>
  <Default Extension="vsd" ContentType="application/vnd.visio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375" r:id="rId2"/>
    <p:sldId id="379" r:id="rId3"/>
    <p:sldId id="380" r:id="rId4"/>
    <p:sldId id="411" r:id="rId5"/>
    <p:sldId id="381" r:id="rId6"/>
    <p:sldId id="397" r:id="rId7"/>
    <p:sldId id="398" r:id="rId8"/>
    <p:sldId id="396" r:id="rId9"/>
    <p:sldId id="395" r:id="rId10"/>
    <p:sldId id="399" r:id="rId11"/>
    <p:sldId id="383" r:id="rId12"/>
    <p:sldId id="382" r:id="rId13"/>
    <p:sldId id="335" r:id="rId14"/>
    <p:sldId id="377" r:id="rId15"/>
    <p:sldId id="378" r:id="rId16"/>
    <p:sldId id="409" r:id="rId17"/>
    <p:sldId id="332" r:id="rId18"/>
    <p:sldId id="408" r:id="rId19"/>
    <p:sldId id="410" r:id="rId20"/>
    <p:sldId id="333" r:id="rId21"/>
    <p:sldId id="329" r:id="rId22"/>
    <p:sldId id="412" r:id="rId23"/>
    <p:sldId id="356" r:id="rId24"/>
    <p:sldId id="404" r:id="rId25"/>
    <p:sldId id="389" r:id="rId26"/>
    <p:sldId id="391" r:id="rId27"/>
    <p:sldId id="405" r:id="rId28"/>
    <p:sldId id="406" r:id="rId29"/>
    <p:sldId id="407" r:id="rId30"/>
    <p:sldId id="341" r:id="rId31"/>
    <p:sldId id="394" r:id="rId32"/>
    <p:sldId id="392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00"/>
    <a:srgbClr val="8DB8EB"/>
    <a:srgbClr val="0099CC"/>
    <a:srgbClr val="B2B2B2"/>
    <a:srgbClr val="C0C0C0"/>
    <a:srgbClr val="DDDDDD"/>
    <a:srgbClr val="000000"/>
    <a:srgbClr val="FFFFFF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 horzBarState="maximized">
    <p:restoredLeft sz="19476" autoAdjust="0"/>
    <p:restoredTop sz="80395" autoAdjust="0"/>
  </p:normalViewPr>
  <p:slideViewPr>
    <p:cSldViewPr>
      <p:cViewPr>
        <p:scale>
          <a:sx n="75" d="100"/>
          <a:sy n="75" d="100"/>
        </p:scale>
        <p:origin x="-1002" y="-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2040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A72B58-9491-42EB-9EAF-3A1A2750C9DA}" type="doc">
      <dgm:prSet loTypeId="urn:microsoft.com/office/officeart/2005/8/layout/radial1" loCatId="relationship" qsTypeId="urn:microsoft.com/office/officeart/2005/8/quickstyle/simple1" qsCatId="simple" csTypeId="urn:microsoft.com/office/officeart/2005/8/colors/accent1_2" csCatId="accent1"/>
      <dgm:spPr/>
    </dgm:pt>
    <dgm:pt modelId="{0E06B60B-C6EE-495A-BC0A-4B7E44AAADE9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</a:p>
      </dgm:t>
    </dgm:pt>
    <dgm:pt modelId="{0ACC4DB0-466B-4264-88FB-D23C331068F0}" type="parTrans" cxnId="{8CF5C721-2618-46C4-B706-BEA296C101A3}">
      <dgm:prSet/>
      <dgm:spPr/>
      <dgm:t>
        <a:bodyPr/>
        <a:lstStyle/>
        <a:p>
          <a:endParaRPr lang="ru-RU"/>
        </a:p>
      </dgm:t>
    </dgm:pt>
    <dgm:pt modelId="{38305A89-B5B4-43E5-A951-B32F46BBC0C0}" type="sibTrans" cxnId="{8CF5C721-2618-46C4-B706-BEA296C101A3}">
      <dgm:prSet/>
      <dgm:spPr/>
      <dgm:t>
        <a:bodyPr/>
        <a:lstStyle/>
        <a:p>
          <a:endParaRPr lang="ru-RU"/>
        </a:p>
      </dgm:t>
    </dgm:pt>
    <dgm:pt modelId="{892CC243-BB17-47DB-B4DA-EF794813F9A5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Метод наглядного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моделирования</a:t>
          </a:r>
          <a:endParaRPr kumimoji="0" lang="ru-RU" sz="16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gm:t>
    </dgm:pt>
    <dgm:pt modelId="{E9AC7B58-668B-45C6-AFA4-02909DC24335}" type="parTrans" cxnId="{1E337E99-5444-4A86-B6C7-0F5C10EF31B8}">
      <dgm:prSet/>
      <dgm:spPr/>
      <dgm:t>
        <a:bodyPr/>
        <a:lstStyle/>
        <a:p>
          <a:endParaRPr lang="ru-RU"/>
        </a:p>
      </dgm:t>
    </dgm:pt>
    <dgm:pt modelId="{D8D3C670-40D2-4ADA-BF4D-2A1450B78D94}" type="sibTrans" cxnId="{1E337E99-5444-4A86-B6C7-0F5C10EF31B8}">
      <dgm:prSet/>
      <dgm:spPr/>
      <dgm:t>
        <a:bodyPr/>
        <a:lstStyle/>
        <a:p>
          <a:endParaRPr lang="ru-RU"/>
        </a:p>
      </dgm:t>
    </dgm:pt>
    <dgm:pt modelId="{40578AD1-C08F-4925-B9CA-1A38AA41084A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Игровые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B4C8637B-2196-4A36-9585-53897FEE6F3C}" type="parTrans" cxnId="{D29AF998-96B5-4EB2-9B5A-CD537FEED07E}">
      <dgm:prSet/>
      <dgm:spPr/>
      <dgm:t>
        <a:bodyPr/>
        <a:lstStyle/>
        <a:p>
          <a:endParaRPr lang="ru-RU"/>
        </a:p>
      </dgm:t>
    </dgm:pt>
    <dgm:pt modelId="{8EA80ED5-A21A-4CF5-B4DB-950E563A77F6}" type="sibTrans" cxnId="{D29AF998-96B5-4EB2-9B5A-CD537FEED07E}">
      <dgm:prSet/>
      <dgm:spPr/>
      <dgm:t>
        <a:bodyPr/>
        <a:lstStyle/>
        <a:p>
          <a:endParaRPr lang="ru-RU"/>
        </a:p>
      </dgm:t>
    </dgm:pt>
    <dgm:pt modelId="{D0539CC6-4ECB-442E-AB21-2536BFBD134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Здоровьесберегающие</a:t>
          </a: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gm:t>
    </dgm:pt>
    <dgm:pt modelId="{243DEA9B-3796-4048-98C4-15B7928F2DE0}" type="parTrans" cxnId="{C1FDACC4-C37A-4A6F-8068-66EDA5D78524}">
      <dgm:prSet/>
      <dgm:spPr/>
      <dgm:t>
        <a:bodyPr/>
        <a:lstStyle/>
        <a:p>
          <a:endParaRPr lang="ru-RU"/>
        </a:p>
      </dgm:t>
    </dgm:pt>
    <dgm:pt modelId="{21458A01-3357-4059-90D0-1DB0B1AD3A61}" type="sibTrans" cxnId="{C1FDACC4-C37A-4A6F-8068-66EDA5D78524}">
      <dgm:prSet/>
      <dgm:spPr/>
      <dgm:t>
        <a:bodyPr/>
        <a:lstStyle/>
        <a:p>
          <a:endParaRPr lang="ru-RU"/>
        </a:p>
      </dgm:t>
    </dgm:pt>
    <dgm:pt modelId="{D864716A-224D-4A90-AB49-529E653C0E12}" type="pres">
      <dgm:prSet presAssocID="{52A72B58-9491-42EB-9EAF-3A1A2750C9DA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96ED510D-F19C-4D48-B61E-49A1666D22F2}" type="pres">
      <dgm:prSet presAssocID="{0E06B60B-C6EE-495A-BC0A-4B7E44AAADE9}" presName="centerShape" presStyleLbl="node0" presStyleIdx="0" presStyleCnt="1"/>
      <dgm:spPr/>
      <dgm:t>
        <a:bodyPr/>
        <a:lstStyle/>
        <a:p>
          <a:endParaRPr lang="ru-RU"/>
        </a:p>
      </dgm:t>
    </dgm:pt>
    <dgm:pt modelId="{18E887A9-0EE9-4269-BAD5-A0A33C6C8F64}" type="pres">
      <dgm:prSet presAssocID="{E9AC7B58-668B-45C6-AFA4-02909DC24335}" presName="Name9" presStyleLbl="parChTrans1D2" presStyleIdx="0" presStyleCnt="3"/>
      <dgm:spPr/>
      <dgm:t>
        <a:bodyPr/>
        <a:lstStyle/>
        <a:p>
          <a:endParaRPr lang="ru-RU"/>
        </a:p>
      </dgm:t>
    </dgm:pt>
    <dgm:pt modelId="{330ED89E-0E1D-431E-B8F6-F2074DF0C409}" type="pres">
      <dgm:prSet presAssocID="{E9AC7B58-668B-45C6-AFA4-02909DC24335}" presName="connTx" presStyleLbl="parChTrans1D2" presStyleIdx="0" presStyleCnt="3"/>
      <dgm:spPr/>
      <dgm:t>
        <a:bodyPr/>
        <a:lstStyle/>
        <a:p>
          <a:endParaRPr lang="ru-RU"/>
        </a:p>
      </dgm:t>
    </dgm:pt>
    <dgm:pt modelId="{859E9612-7DE6-424B-A475-82AA87DD446A}" type="pres">
      <dgm:prSet presAssocID="{892CC243-BB17-47DB-B4DA-EF794813F9A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EEA0C63-C29F-4587-8A53-529377BE4A4D}" type="pres">
      <dgm:prSet presAssocID="{B4C8637B-2196-4A36-9585-53897FEE6F3C}" presName="Name9" presStyleLbl="parChTrans1D2" presStyleIdx="1" presStyleCnt="3"/>
      <dgm:spPr/>
      <dgm:t>
        <a:bodyPr/>
        <a:lstStyle/>
        <a:p>
          <a:endParaRPr lang="ru-RU"/>
        </a:p>
      </dgm:t>
    </dgm:pt>
    <dgm:pt modelId="{0D67664B-7B5A-46A4-9161-E09C27574A60}" type="pres">
      <dgm:prSet presAssocID="{B4C8637B-2196-4A36-9585-53897FEE6F3C}" presName="connTx" presStyleLbl="parChTrans1D2" presStyleIdx="1" presStyleCnt="3"/>
      <dgm:spPr/>
      <dgm:t>
        <a:bodyPr/>
        <a:lstStyle/>
        <a:p>
          <a:endParaRPr lang="ru-RU"/>
        </a:p>
      </dgm:t>
    </dgm:pt>
    <dgm:pt modelId="{B27EBBC8-F1E0-4CF9-9409-9C9BE3B69A25}" type="pres">
      <dgm:prSet presAssocID="{40578AD1-C08F-4925-B9CA-1A38AA41084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5DED5D-351C-4447-8F32-FF4062656C8F}" type="pres">
      <dgm:prSet presAssocID="{243DEA9B-3796-4048-98C4-15B7928F2DE0}" presName="Name9" presStyleLbl="parChTrans1D2" presStyleIdx="2" presStyleCnt="3"/>
      <dgm:spPr/>
      <dgm:t>
        <a:bodyPr/>
        <a:lstStyle/>
        <a:p>
          <a:endParaRPr lang="ru-RU"/>
        </a:p>
      </dgm:t>
    </dgm:pt>
    <dgm:pt modelId="{029CC5E6-2911-4739-ABFF-7FE0FD320782}" type="pres">
      <dgm:prSet presAssocID="{243DEA9B-3796-4048-98C4-15B7928F2DE0}" presName="connTx" presStyleLbl="parChTrans1D2" presStyleIdx="2" presStyleCnt="3"/>
      <dgm:spPr/>
      <dgm:t>
        <a:bodyPr/>
        <a:lstStyle/>
        <a:p>
          <a:endParaRPr lang="ru-RU"/>
        </a:p>
      </dgm:t>
    </dgm:pt>
    <dgm:pt modelId="{400C0CB4-3D71-4C4C-9E8A-F37FF6210425}" type="pres">
      <dgm:prSet presAssocID="{D0539CC6-4ECB-442E-AB21-2536BFBD134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6758FD8-64D0-4157-A1BF-33E6731DBC1F}" type="presOf" srcId="{D0539CC6-4ECB-442E-AB21-2536BFBD134E}" destId="{400C0CB4-3D71-4C4C-9E8A-F37FF6210425}" srcOrd="0" destOrd="0" presId="urn:microsoft.com/office/officeart/2005/8/layout/radial1"/>
    <dgm:cxn modelId="{6D2EC729-5F56-404A-B3CA-DB8DB32D55B9}" type="presOf" srcId="{243DEA9B-3796-4048-98C4-15B7928F2DE0}" destId="{029CC5E6-2911-4739-ABFF-7FE0FD320782}" srcOrd="1" destOrd="0" presId="urn:microsoft.com/office/officeart/2005/8/layout/radial1"/>
    <dgm:cxn modelId="{11F1248D-CB72-40F0-954F-A35721C2BE14}" type="presOf" srcId="{E9AC7B58-668B-45C6-AFA4-02909DC24335}" destId="{330ED89E-0E1D-431E-B8F6-F2074DF0C409}" srcOrd="1" destOrd="0" presId="urn:microsoft.com/office/officeart/2005/8/layout/radial1"/>
    <dgm:cxn modelId="{B5E1295D-CB64-4B7A-8F04-FA2986E8EDEA}" type="presOf" srcId="{E9AC7B58-668B-45C6-AFA4-02909DC24335}" destId="{18E887A9-0EE9-4269-BAD5-A0A33C6C8F64}" srcOrd="0" destOrd="0" presId="urn:microsoft.com/office/officeart/2005/8/layout/radial1"/>
    <dgm:cxn modelId="{7C0F101A-83EE-4879-AE09-93DD08DB2C11}" type="presOf" srcId="{B4C8637B-2196-4A36-9585-53897FEE6F3C}" destId="{9EEA0C63-C29F-4587-8A53-529377BE4A4D}" srcOrd="0" destOrd="0" presId="urn:microsoft.com/office/officeart/2005/8/layout/radial1"/>
    <dgm:cxn modelId="{A1966FAC-14EF-4C36-8F59-8DD738CEC4BF}" type="presOf" srcId="{B4C8637B-2196-4A36-9585-53897FEE6F3C}" destId="{0D67664B-7B5A-46A4-9161-E09C27574A60}" srcOrd="1" destOrd="0" presId="urn:microsoft.com/office/officeart/2005/8/layout/radial1"/>
    <dgm:cxn modelId="{ADB41B79-3CDB-4B8C-BB09-8E8448171C82}" type="presOf" srcId="{892CC243-BB17-47DB-B4DA-EF794813F9A5}" destId="{859E9612-7DE6-424B-A475-82AA87DD446A}" srcOrd="0" destOrd="0" presId="urn:microsoft.com/office/officeart/2005/8/layout/radial1"/>
    <dgm:cxn modelId="{6B481EA7-5A33-4D4B-9CC1-8C192ADA7674}" type="presOf" srcId="{40578AD1-C08F-4925-B9CA-1A38AA41084A}" destId="{B27EBBC8-F1E0-4CF9-9409-9C9BE3B69A25}" srcOrd="0" destOrd="0" presId="urn:microsoft.com/office/officeart/2005/8/layout/radial1"/>
    <dgm:cxn modelId="{816C7691-120D-4F69-B6D9-4BE9E1E75F6C}" type="presOf" srcId="{0E06B60B-C6EE-495A-BC0A-4B7E44AAADE9}" destId="{96ED510D-F19C-4D48-B61E-49A1666D22F2}" srcOrd="0" destOrd="0" presId="urn:microsoft.com/office/officeart/2005/8/layout/radial1"/>
    <dgm:cxn modelId="{D29AF998-96B5-4EB2-9B5A-CD537FEED07E}" srcId="{0E06B60B-C6EE-495A-BC0A-4B7E44AAADE9}" destId="{40578AD1-C08F-4925-B9CA-1A38AA41084A}" srcOrd="1" destOrd="0" parTransId="{B4C8637B-2196-4A36-9585-53897FEE6F3C}" sibTransId="{8EA80ED5-A21A-4CF5-B4DB-950E563A77F6}"/>
    <dgm:cxn modelId="{C1FDACC4-C37A-4A6F-8068-66EDA5D78524}" srcId="{0E06B60B-C6EE-495A-BC0A-4B7E44AAADE9}" destId="{D0539CC6-4ECB-442E-AB21-2536BFBD134E}" srcOrd="2" destOrd="0" parTransId="{243DEA9B-3796-4048-98C4-15B7928F2DE0}" sibTransId="{21458A01-3357-4059-90D0-1DB0B1AD3A61}"/>
    <dgm:cxn modelId="{FCABF77D-6BC4-42B5-B0D8-D0AAC9DCD290}" type="presOf" srcId="{243DEA9B-3796-4048-98C4-15B7928F2DE0}" destId="{4C5DED5D-351C-4447-8F32-FF4062656C8F}" srcOrd="0" destOrd="0" presId="urn:microsoft.com/office/officeart/2005/8/layout/radial1"/>
    <dgm:cxn modelId="{8CF5C721-2618-46C4-B706-BEA296C101A3}" srcId="{52A72B58-9491-42EB-9EAF-3A1A2750C9DA}" destId="{0E06B60B-C6EE-495A-BC0A-4B7E44AAADE9}" srcOrd="0" destOrd="0" parTransId="{0ACC4DB0-466B-4264-88FB-D23C331068F0}" sibTransId="{38305A89-B5B4-43E5-A951-B32F46BBC0C0}"/>
    <dgm:cxn modelId="{1E337E99-5444-4A86-B6C7-0F5C10EF31B8}" srcId="{0E06B60B-C6EE-495A-BC0A-4B7E44AAADE9}" destId="{892CC243-BB17-47DB-B4DA-EF794813F9A5}" srcOrd="0" destOrd="0" parTransId="{E9AC7B58-668B-45C6-AFA4-02909DC24335}" sibTransId="{D8D3C670-40D2-4ADA-BF4D-2A1450B78D94}"/>
    <dgm:cxn modelId="{8239C5B1-A4C1-4956-8D3C-927AA4C12245}" type="presOf" srcId="{52A72B58-9491-42EB-9EAF-3A1A2750C9DA}" destId="{D864716A-224D-4A90-AB49-529E653C0E12}" srcOrd="0" destOrd="0" presId="urn:microsoft.com/office/officeart/2005/8/layout/radial1"/>
    <dgm:cxn modelId="{F5230C05-83BC-4757-87DA-D52AB6A2C0B8}" type="presParOf" srcId="{D864716A-224D-4A90-AB49-529E653C0E12}" destId="{96ED510D-F19C-4D48-B61E-49A1666D22F2}" srcOrd="0" destOrd="0" presId="urn:microsoft.com/office/officeart/2005/8/layout/radial1"/>
    <dgm:cxn modelId="{17A89949-6E15-494E-B066-C88019947F52}" type="presParOf" srcId="{D864716A-224D-4A90-AB49-529E653C0E12}" destId="{18E887A9-0EE9-4269-BAD5-A0A33C6C8F64}" srcOrd="1" destOrd="0" presId="urn:microsoft.com/office/officeart/2005/8/layout/radial1"/>
    <dgm:cxn modelId="{06EFC798-FF0A-4550-9B6D-AD7D73547FFA}" type="presParOf" srcId="{18E887A9-0EE9-4269-BAD5-A0A33C6C8F64}" destId="{330ED89E-0E1D-431E-B8F6-F2074DF0C409}" srcOrd="0" destOrd="0" presId="urn:microsoft.com/office/officeart/2005/8/layout/radial1"/>
    <dgm:cxn modelId="{1C388E05-483A-4BC8-B77E-22E4597A416E}" type="presParOf" srcId="{D864716A-224D-4A90-AB49-529E653C0E12}" destId="{859E9612-7DE6-424B-A475-82AA87DD446A}" srcOrd="2" destOrd="0" presId="urn:microsoft.com/office/officeart/2005/8/layout/radial1"/>
    <dgm:cxn modelId="{E12C96B9-677A-4BE7-9F9E-4BDFE23F80A5}" type="presParOf" srcId="{D864716A-224D-4A90-AB49-529E653C0E12}" destId="{9EEA0C63-C29F-4587-8A53-529377BE4A4D}" srcOrd="3" destOrd="0" presId="urn:microsoft.com/office/officeart/2005/8/layout/radial1"/>
    <dgm:cxn modelId="{1CC5363F-E0F3-4BC5-9374-FCD7882D49C9}" type="presParOf" srcId="{9EEA0C63-C29F-4587-8A53-529377BE4A4D}" destId="{0D67664B-7B5A-46A4-9161-E09C27574A60}" srcOrd="0" destOrd="0" presId="urn:microsoft.com/office/officeart/2005/8/layout/radial1"/>
    <dgm:cxn modelId="{A73243AB-3BB1-408D-8E44-49CDE24E1B76}" type="presParOf" srcId="{D864716A-224D-4A90-AB49-529E653C0E12}" destId="{B27EBBC8-F1E0-4CF9-9409-9C9BE3B69A25}" srcOrd="4" destOrd="0" presId="urn:microsoft.com/office/officeart/2005/8/layout/radial1"/>
    <dgm:cxn modelId="{1DEFFE8A-C757-4FF2-8766-A9E509A1C949}" type="presParOf" srcId="{D864716A-224D-4A90-AB49-529E653C0E12}" destId="{4C5DED5D-351C-4447-8F32-FF4062656C8F}" srcOrd="5" destOrd="0" presId="urn:microsoft.com/office/officeart/2005/8/layout/radial1"/>
    <dgm:cxn modelId="{356DD1CE-ED09-4B36-A1B5-0D0BBCF416CD}" type="presParOf" srcId="{4C5DED5D-351C-4447-8F32-FF4062656C8F}" destId="{029CC5E6-2911-4739-ABFF-7FE0FD320782}" srcOrd="0" destOrd="0" presId="urn:microsoft.com/office/officeart/2005/8/layout/radial1"/>
    <dgm:cxn modelId="{681BE3D4-9151-4CD0-A136-B6209F43A793}" type="presParOf" srcId="{D864716A-224D-4A90-AB49-529E653C0E12}" destId="{400C0CB4-3D71-4C4C-9E8A-F37FF6210425}" srcOrd="6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EFBE21-C633-471A-B4BC-8B11A26605C8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</dgm:pt>
    <dgm:pt modelId="{9AD5803A-EECE-45E3-A033-D1392201771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Мнемотехника</a:t>
          </a:r>
        </a:p>
      </dgm:t>
    </dgm:pt>
    <dgm:pt modelId="{BDB9205E-9ED5-45F4-B317-D788FE29FC62}" type="parTrans" cxnId="{F522B82A-0F3F-4B16-97CB-99D2D5A1F885}">
      <dgm:prSet/>
      <dgm:spPr/>
    </dgm:pt>
    <dgm:pt modelId="{56F0CBA1-F55F-4AFB-B85F-8049C70E3413}" type="sibTrans" cxnId="{F522B82A-0F3F-4B16-97CB-99D2D5A1F885}">
      <dgm:prSet/>
      <dgm:spPr/>
    </dgm:pt>
    <dgm:pt modelId="{05DBEF1D-7B34-415F-880F-815E11D84B5C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Сенсорно-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графическая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схема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(Воробьёва В.К.)</a:t>
          </a:r>
        </a:p>
      </dgm:t>
    </dgm:pt>
    <dgm:pt modelId="{9DE2F6D0-2DCC-4A30-88FB-EBC2981E8EBD}" type="parTrans" cxnId="{D7DD9928-BE03-409B-B680-18153DE63029}">
      <dgm:prSet/>
      <dgm:spPr/>
    </dgm:pt>
    <dgm:pt modelId="{0C57BDE3-2B03-48A1-BCBC-18F89A738339}" type="sibTrans" cxnId="{D7DD9928-BE03-409B-B680-18153DE63029}">
      <dgm:prSet/>
      <dgm:spPr/>
    </dgm:pt>
    <dgm:pt modelId="{14FD92D5-8D7C-4495-9F95-F2A8A07C73D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Блок –квадрат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Глухов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В.П.)</a:t>
          </a:r>
        </a:p>
      </dgm:t>
    </dgm:pt>
    <dgm:pt modelId="{DF6033EA-6C69-4D49-9798-DD1AE8C92864}" type="parTrans" cxnId="{69A22BF0-7513-411E-8588-1B790C0DFDE8}">
      <dgm:prSet/>
      <dgm:spPr/>
    </dgm:pt>
    <dgm:pt modelId="{B336019D-9980-49DD-B75C-B4EFA001AA8A}" type="sibTrans" cxnId="{69A22BF0-7513-411E-8588-1B790C0DFDE8}">
      <dgm:prSet/>
      <dgm:spPr/>
    </dgm:pt>
    <dgm:pt modelId="{0DA5DCD5-0B01-4D17-BFE1-90241E63FDFE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Предметно-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схематическая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модель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(Ткаченко Т.А.)</a:t>
          </a:r>
        </a:p>
      </dgm:t>
    </dgm:pt>
    <dgm:pt modelId="{7476CC01-8D2A-4D72-8B42-798D41F45E05}" type="parTrans" cxnId="{9D853E1C-AFAC-4C95-BBE7-338C7020D1CF}">
      <dgm:prSet/>
      <dgm:spPr/>
    </dgm:pt>
    <dgm:pt modelId="{D78B9FD5-6946-4FEC-8FA3-4309FA17C176}" type="sibTrans" cxnId="{9D853E1C-AFAC-4C95-BBE7-338C7020D1CF}">
      <dgm:prSet/>
      <dgm:spPr/>
    </dgm:pt>
    <dgm:pt modelId="{22392F8D-1CFD-4E8C-A6F9-3EDC9525530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Схема составления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Рассказа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Ефименкова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Л.Н.)</a:t>
          </a:r>
        </a:p>
      </dgm:t>
    </dgm:pt>
    <dgm:pt modelId="{C6432BEB-8279-45B8-9050-598B5E1B2D4D}" type="parTrans" cxnId="{B5580A91-1868-415A-A3AF-50D3028A485A}">
      <dgm:prSet/>
      <dgm:spPr/>
    </dgm:pt>
    <dgm:pt modelId="{2A595D2E-C162-48E9-ACE3-A207004BABC5}" type="sibTrans" cxnId="{B5580A91-1868-415A-A3AF-50D3028A485A}">
      <dgm:prSet/>
      <dgm:spPr/>
    </dgm:pt>
    <dgm:pt modelId="{CCA6A84C-2073-4134-A446-379F28B2B768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Коллаж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ru-RU" sz="1400" b="1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Большева</a:t>
          </a:r>
          <a:r>
            <a: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Т.В.)</a:t>
          </a:r>
        </a:p>
      </dgm:t>
    </dgm:pt>
    <dgm:pt modelId="{BC694350-84F6-4080-92C3-8CB3A2DF4C8A}" type="parTrans" cxnId="{8B830874-70B8-4E7D-BCC5-DD598BE4CD5C}">
      <dgm:prSet/>
      <dgm:spPr/>
    </dgm:pt>
    <dgm:pt modelId="{4E405614-C876-43A1-A31C-808E175F2B64}" type="sibTrans" cxnId="{8B830874-70B8-4E7D-BCC5-DD598BE4CD5C}">
      <dgm:prSet/>
      <dgm:spPr/>
    </dgm:pt>
    <dgm:pt modelId="{76B96714-887C-46C7-B9D9-8A5160702CFD}" type="pres">
      <dgm:prSet presAssocID="{8EEFBE21-C633-471A-B4BC-8B11A26605C8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874A60EB-A4B3-4068-BFC7-7F9B45542E56}" type="pres">
      <dgm:prSet presAssocID="{9AD5803A-EECE-45E3-A033-D1392201771E}" presName="hierRoot1" presStyleCnt="0">
        <dgm:presLayoutVars>
          <dgm:hierBranch/>
        </dgm:presLayoutVars>
      </dgm:prSet>
      <dgm:spPr/>
    </dgm:pt>
    <dgm:pt modelId="{A47C1E3D-AB06-4914-AACE-75D51EEB9994}" type="pres">
      <dgm:prSet presAssocID="{9AD5803A-EECE-45E3-A033-D1392201771E}" presName="rootComposite1" presStyleCnt="0"/>
      <dgm:spPr/>
    </dgm:pt>
    <dgm:pt modelId="{AAE6BB93-A2B4-4747-9A75-5444DC3ADFD5}" type="pres">
      <dgm:prSet presAssocID="{9AD5803A-EECE-45E3-A033-D1392201771E}" presName="rootText1" presStyleLbl="node0" presStyleIdx="0" presStyleCnt="1" custScaleX="169121" custScaleY="152296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CDF29381-83E9-4E82-A67F-21C125A73753}" type="pres">
      <dgm:prSet presAssocID="{9AD5803A-EECE-45E3-A033-D1392201771E}" presName="rootConnector1" presStyleLbl="node1" presStyleIdx="0" presStyleCnt="0"/>
      <dgm:spPr/>
      <dgm:t>
        <a:bodyPr/>
        <a:lstStyle/>
        <a:p>
          <a:endParaRPr lang="ru-RU"/>
        </a:p>
      </dgm:t>
    </dgm:pt>
    <dgm:pt modelId="{5CC32DBF-2B44-4473-8B28-951D0DAF6EE6}" type="pres">
      <dgm:prSet presAssocID="{9AD5803A-EECE-45E3-A033-D1392201771E}" presName="hierChild2" presStyleCnt="0"/>
      <dgm:spPr/>
    </dgm:pt>
    <dgm:pt modelId="{54A655ED-1DFD-496F-823E-EE0D39C1F7DB}" type="pres">
      <dgm:prSet presAssocID="{9DE2F6D0-2DCC-4A30-88FB-EBC2981E8EBD}" presName="Name35" presStyleLbl="parChTrans1D2" presStyleIdx="0" presStyleCnt="5"/>
      <dgm:spPr/>
    </dgm:pt>
    <dgm:pt modelId="{5A8E244E-7327-48D1-8D8C-389101E1EB09}" type="pres">
      <dgm:prSet presAssocID="{05DBEF1D-7B34-415F-880F-815E11D84B5C}" presName="hierRoot2" presStyleCnt="0">
        <dgm:presLayoutVars>
          <dgm:hierBranch/>
        </dgm:presLayoutVars>
      </dgm:prSet>
      <dgm:spPr/>
    </dgm:pt>
    <dgm:pt modelId="{F58B2456-5DCE-4E5E-BB44-4187DE707D2A}" type="pres">
      <dgm:prSet presAssocID="{05DBEF1D-7B34-415F-880F-815E11D84B5C}" presName="rootComposite" presStyleCnt="0"/>
      <dgm:spPr/>
    </dgm:pt>
    <dgm:pt modelId="{36FF4613-D6D0-4EC0-B197-A662D7027124}" type="pres">
      <dgm:prSet presAssocID="{05DBEF1D-7B34-415F-880F-815E11D84B5C}" presName="rootText" presStyleLbl="node2" presStyleIdx="0" presStyleCnt="5" custScaleY="234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B56F2153-C9D7-4184-853F-78FD49B777F3}" type="pres">
      <dgm:prSet presAssocID="{05DBEF1D-7B34-415F-880F-815E11D84B5C}" presName="rootConnector" presStyleLbl="node2" presStyleIdx="0" presStyleCnt="5"/>
      <dgm:spPr/>
      <dgm:t>
        <a:bodyPr/>
        <a:lstStyle/>
        <a:p>
          <a:endParaRPr lang="ru-RU"/>
        </a:p>
      </dgm:t>
    </dgm:pt>
    <dgm:pt modelId="{08E4068B-B336-4D31-9D37-F0BAA9FDEF7D}" type="pres">
      <dgm:prSet presAssocID="{05DBEF1D-7B34-415F-880F-815E11D84B5C}" presName="hierChild4" presStyleCnt="0"/>
      <dgm:spPr/>
    </dgm:pt>
    <dgm:pt modelId="{6F450AF0-FBA3-41E4-92B2-F1F2206A1AED}" type="pres">
      <dgm:prSet presAssocID="{05DBEF1D-7B34-415F-880F-815E11D84B5C}" presName="hierChild5" presStyleCnt="0"/>
      <dgm:spPr/>
    </dgm:pt>
    <dgm:pt modelId="{970A6F0B-E7BD-43BD-9FFB-99E8F638A48B}" type="pres">
      <dgm:prSet presAssocID="{DF6033EA-6C69-4D49-9798-DD1AE8C92864}" presName="Name35" presStyleLbl="parChTrans1D2" presStyleIdx="1" presStyleCnt="5"/>
      <dgm:spPr/>
    </dgm:pt>
    <dgm:pt modelId="{959F798B-3302-4242-8950-DFFDF9020BA4}" type="pres">
      <dgm:prSet presAssocID="{14FD92D5-8D7C-4495-9F95-F2A8A07C73D6}" presName="hierRoot2" presStyleCnt="0">
        <dgm:presLayoutVars>
          <dgm:hierBranch/>
        </dgm:presLayoutVars>
      </dgm:prSet>
      <dgm:spPr/>
    </dgm:pt>
    <dgm:pt modelId="{A0ED0393-FF63-4E45-98E7-0FF70B0528FF}" type="pres">
      <dgm:prSet presAssocID="{14FD92D5-8D7C-4495-9F95-F2A8A07C73D6}" presName="rootComposite" presStyleCnt="0"/>
      <dgm:spPr/>
    </dgm:pt>
    <dgm:pt modelId="{9443BB9C-C40F-4A4E-BC59-98790177F75A}" type="pres">
      <dgm:prSet presAssocID="{14FD92D5-8D7C-4495-9F95-F2A8A07C73D6}" presName="rootText" presStyleLbl="node2" presStyleIdx="1" presStyleCnt="5" custScaleY="234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A95C4BE-1CC6-48CB-AB08-984742460A8E}" type="pres">
      <dgm:prSet presAssocID="{14FD92D5-8D7C-4495-9F95-F2A8A07C73D6}" presName="rootConnector" presStyleLbl="node2" presStyleIdx="1" presStyleCnt="5"/>
      <dgm:spPr/>
      <dgm:t>
        <a:bodyPr/>
        <a:lstStyle/>
        <a:p>
          <a:endParaRPr lang="ru-RU"/>
        </a:p>
      </dgm:t>
    </dgm:pt>
    <dgm:pt modelId="{9E46FA4F-AC01-4EEC-A1E5-C74B152E1132}" type="pres">
      <dgm:prSet presAssocID="{14FD92D5-8D7C-4495-9F95-F2A8A07C73D6}" presName="hierChild4" presStyleCnt="0"/>
      <dgm:spPr/>
    </dgm:pt>
    <dgm:pt modelId="{E5328E24-7B21-41EC-A270-4ED9B0B0859D}" type="pres">
      <dgm:prSet presAssocID="{14FD92D5-8D7C-4495-9F95-F2A8A07C73D6}" presName="hierChild5" presStyleCnt="0"/>
      <dgm:spPr/>
    </dgm:pt>
    <dgm:pt modelId="{51CF25EE-C511-4450-850F-99270E5DE9ED}" type="pres">
      <dgm:prSet presAssocID="{7476CC01-8D2A-4D72-8B42-798D41F45E05}" presName="Name35" presStyleLbl="parChTrans1D2" presStyleIdx="2" presStyleCnt="5"/>
      <dgm:spPr/>
    </dgm:pt>
    <dgm:pt modelId="{B1630794-3F2F-43FD-900C-54621F917CBD}" type="pres">
      <dgm:prSet presAssocID="{0DA5DCD5-0B01-4D17-BFE1-90241E63FDFE}" presName="hierRoot2" presStyleCnt="0">
        <dgm:presLayoutVars>
          <dgm:hierBranch/>
        </dgm:presLayoutVars>
      </dgm:prSet>
      <dgm:spPr/>
    </dgm:pt>
    <dgm:pt modelId="{60339FBB-00FB-40ED-99DC-296F09AEB0A1}" type="pres">
      <dgm:prSet presAssocID="{0DA5DCD5-0B01-4D17-BFE1-90241E63FDFE}" presName="rootComposite" presStyleCnt="0"/>
      <dgm:spPr/>
    </dgm:pt>
    <dgm:pt modelId="{5F8DA383-1334-4A8B-AA1C-F4FCD6516192}" type="pres">
      <dgm:prSet presAssocID="{0DA5DCD5-0B01-4D17-BFE1-90241E63FDFE}" presName="rootText" presStyleLbl="node2" presStyleIdx="2" presStyleCnt="5" custScaleY="22865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E23DE76-F9AD-44E0-89EE-18D5E1443400}" type="pres">
      <dgm:prSet presAssocID="{0DA5DCD5-0B01-4D17-BFE1-90241E63FDFE}" presName="rootConnector" presStyleLbl="node2" presStyleIdx="2" presStyleCnt="5"/>
      <dgm:spPr/>
      <dgm:t>
        <a:bodyPr/>
        <a:lstStyle/>
        <a:p>
          <a:endParaRPr lang="ru-RU"/>
        </a:p>
      </dgm:t>
    </dgm:pt>
    <dgm:pt modelId="{0D494D0A-EEB5-461A-BC66-C9032622B20E}" type="pres">
      <dgm:prSet presAssocID="{0DA5DCD5-0B01-4D17-BFE1-90241E63FDFE}" presName="hierChild4" presStyleCnt="0"/>
      <dgm:spPr/>
    </dgm:pt>
    <dgm:pt modelId="{D214640B-C743-4C95-B635-6508962E0D8D}" type="pres">
      <dgm:prSet presAssocID="{0DA5DCD5-0B01-4D17-BFE1-90241E63FDFE}" presName="hierChild5" presStyleCnt="0"/>
      <dgm:spPr/>
    </dgm:pt>
    <dgm:pt modelId="{346D316D-F4AE-433F-8395-A789E43B8D41}" type="pres">
      <dgm:prSet presAssocID="{C6432BEB-8279-45B8-9050-598B5E1B2D4D}" presName="Name35" presStyleLbl="parChTrans1D2" presStyleIdx="3" presStyleCnt="5"/>
      <dgm:spPr/>
    </dgm:pt>
    <dgm:pt modelId="{C0A96663-5137-4574-A400-312A296FB20D}" type="pres">
      <dgm:prSet presAssocID="{22392F8D-1CFD-4E8C-A6F9-3EDC95255306}" presName="hierRoot2" presStyleCnt="0">
        <dgm:presLayoutVars>
          <dgm:hierBranch/>
        </dgm:presLayoutVars>
      </dgm:prSet>
      <dgm:spPr/>
    </dgm:pt>
    <dgm:pt modelId="{2E2594A1-6995-4C13-87A5-C2E44753AA52}" type="pres">
      <dgm:prSet presAssocID="{22392F8D-1CFD-4E8C-A6F9-3EDC95255306}" presName="rootComposite" presStyleCnt="0"/>
      <dgm:spPr/>
    </dgm:pt>
    <dgm:pt modelId="{E59E7684-025E-4371-B73A-C3AEF622A8D9}" type="pres">
      <dgm:prSet presAssocID="{22392F8D-1CFD-4E8C-A6F9-3EDC95255306}" presName="rootText" presStyleLbl="node2" presStyleIdx="3" presStyleCnt="5" custScaleY="23434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8E9F61-1770-4292-BE0D-2F693D4A8EA1}" type="pres">
      <dgm:prSet presAssocID="{22392F8D-1CFD-4E8C-A6F9-3EDC95255306}" presName="rootConnector" presStyleLbl="node2" presStyleIdx="3" presStyleCnt="5"/>
      <dgm:spPr/>
      <dgm:t>
        <a:bodyPr/>
        <a:lstStyle/>
        <a:p>
          <a:endParaRPr lang="ru-RU"/>
        </a:p>
      </dgm:t>
    </dgm:pt>
    <dgm:pt modelId="{6BF19992-50C2-4C5E-A08F-542CCDA35FA2}" type="pres">
      <dgm:prSet presAssocID="{22392F8D-1CFD-4E8C-A6F9-3EDC95255306}" presName="hierChild4" presStyleCnt="0"/>
      <dgm:spPr/>
    </dgm:pt>
    <dgm:pt modelId="{CC11B4EB-CC41-43E8-86DC-B92B1F705ED9}" type="pres">
      <dgm:prSet presAssocID="{22392F8D-1CFD-4E8C-A6F9-3EDC95255306}" presName="hierChild5" presStyleCnt="0"/>
      <dgm:spPr/>
    </dgm:pt>
    <dgm:pt modelId="{923CD4DF-3671-4C19-A183-138CFFBEE0E4}" type="pres">
      <dgm:prSet presAssocID="{BC694350-84F6-4080-92C3-8CB3A2DF4C8A}" presName="Name35" presStyleLbl="parChTrans1D2" presStyleIdx="4" presStyleCnt="5"/>
      <dgm:spPr/>
    </dgm:pt>
    <dgm:pt modelId="{7975BF3E-6ADD-45A7-858F-30F324D292F4}" type="pres">
      <dgm:prSet presAssocID="{CCA6A84C-2073-4134-A446-379F28B2B768}" presName="hierRoot2" presStyleCnt="0">
        <dgm:presLayoutVars>
          <dgm:hierBranch/>
        </dgm:presLayoutVars>
      </dgm:prSet>
      <dgm:spPr/>
    </dgm:pt>
    <dgm:pt modelId="{C8E93390-F8CA-4565-BC68-5936ABD70B7E}" type="pres">
      <dgm:prSet presAssocID="{CCA6A84C-2073-4134-A446-379F28B2B768}" presName="rootComposite" presStyleCnt="0"/>
      <dgm:spPr/>
    </dgm:pt>
    <dgm:pt modelId="{E08B51F7-A39B-4802-A814-B0C171010335}" type="pres">
      <dgm:prSet presAssocID="{CCA6A84C-2073-4134-A446-379F28B2B768}" presName="rootText" presStyleLbl="node2" presStyleIdx="4" presStyleCnt="5" custScaleY="208159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1FE253D4-6045-40CF-9F37-B46DD8104047}" type="pres">
      <dgm:prSet presAssocID="{CCA6A84C-2073-4134-A446-379F28B2B768}" presName="rootConnector" presStyleLbl="node2" presStyleIdx="4" presStyleCnt="5"/>
      <dgm:spPr/>
      <dgm:t>
        <a:bodyPr/>
        <a:lstStyle/>
        <a:p>
          <a:endParaRPr lang="ru-RU"/>
        </a:p>
      </dgm:t>
    </dgm:pt>
    <dgm:pt modelId="{52B8C396-CF85-4281-AF49-74CDD67C2101}" type="pres">
      <dgm:prSet presAssocID="{CCA6A84C-2073-4134-A446-379F28B2B768}" presName="hierChild4" presStyleCnt="0"/>
      <dgm:spPr/>
    </dgm:pt>
    <dgm:pt modelId="{5DBAFE51-137E-4742-9322-6E86462A530F}" type="pres">
      <dgm:prSet presAssocID="{CCA6A84C-2073-4134-A446-379F28B2B768}" presName="hierChild5" presStyleCnt="0"/>
      <dgm:spPr/>
    </dgm:pt>
    <dgm:pt modelId="{A70B471D-E20F-459C-8960-8809E4FF1026}" type="pres">
      <dgm:prSet presAssocID="{9AD5803A-EECE-45E3-A033-D1392201771E}" presName="hierChild3" presStyleCnt="0"/>
      <dgm:spPr/>
    </dgm:pt>
  </dgm:ptLst>
  <dgm:cxnLst>
    <dgm:cxn modelId="{ECCCDD36-21FA-4C30-A99C-4C5D98711A8B}" type="presOf" srcId="{DF6033EA-6C69-4D49-9798-DD1AE8C92864}" destId="{970A6F0B-E7BD-43BD-9FFB-99E8F638A48B}" srcOrd="0" destOrd="0" presId="urn:microsoft.com/office/officeart/2005/8/layout/orgChart1"/>
    <dgm:cxn modelId="{9B5FDC0C-6768-4AB0-A39F-773D66EA0C51}" type="presOf" srcId="{22392F8D-1CFD-4E8C-A6F9-3EDC95255306}" destId="{A08E9F61-1770-4292-BE0D-2F693D4A8EA1}" srcOrd="1" destOrd="0" presId="urn:microsoft.com/office/officeart/2005/8/layout/orgChart1"/>
    <dgm:cxn modelId="{69A22BF0-7513-411E-8588-1B790C0DFDE8}" srcId="{9AD5803A-EECE-45E3-A033-D1392201771E}" destId="{14FD92D5-8D7C-4495-9F95-F2A8A07C73D6}" srcOrd="1" destOrd="0" parTransId="{DF6033EA-6C69-4D49-9798-DD1AE8C92864}" sibTransId="{B336019D-9980-49DD-B75C-B4EFA001AA8A}"/>
    <dgm:cxn modelId="{41B4C5DE-9AE9-453A-A91F-CEC433F84BF2}" type="presOf" srcId="{22392F8D-1CFD-4E8C-A6F9-3EDC95255306}" destId="{E59E7684-025E-4371-B73A-C3AEF622A8D9}" srcOrd="0" destOrd="0" presId="urn:microsoft.com/office/officeart/2005/8/layout/orgChart1"/>
    <dgm:cxn modelId="{D7DD9928-BE03-409B-B680-18153DE63029}" srcId="{9AD5803A-EECE-45E3-A033-D1392201771E}" destId="{05DBEF1D-7B34-415F-880F-815E11D84B5C}" srcOrd="0" destOrd="0" parTransId="{9DE2F6D0-2DCC-4A30-88FB-EBC2981E8EBD}" sibTransId="{0C57BDE3-2B03-48A1-BCBC-18F89A738339}"/>
    <dgm:cxn modelId="{8F8416B5-BF89-4FB1-97A2-A3F70E429D90}" type="presOf" srcId="{05DBEF1D-7B34-415F-880F-815E11D84B5C}" destId="{36FF4613-D6D0-4EC0-B197-A662D7027124}" srcOrd="0" destOrd="0" presId="urn:microsoft.com/office/officeart/2005/8/layout/orgChart1"/>
    <dgm:cxn modelId="{3B73DF54-4EF0-43D6-9D9E-E2244FFDC4E8}" type="presOf" srcId="{CCA6A84C-2073-4134-A446-379F28B2B768}" destId="{E08B51F7-A39B-4802-A814-B0C171010335}" srcOrd="0" destOrd="0" presId="urn:microsoft.com/office/officeart/2005/8/layout/orgChart1"/>
    <dgm:cxn modelId="{75838579-76BD-4EB5-BC1C-FB63D13D3FB0}" type="presOf" srcId="{7476CC01-8D2A-4D72-8B42-798D41F45E05}" destId="{51CF25EE-C511-4450-850F-99270E5DE9ED}" srcOrd="0" destOrd="0" presId="urn:microsoft.com/office/officeart/2005/8/layout/orgChart1"/>
    <dgm:cxn modelId="{F40A1A88-A673-4769-A3E7-01396B7DBAE6}" type="presOf" srcId="{8EEFBE21-C633-471A-B4BC-8B11A26605C8}" destId="{76B96714-887C-46C7-B9D9-8A5160702CFD}" srcOrd="0" destOrd="0" presId="urn:microsoft.com/office/officeart/2005/8/layout/orgChart1"/>
    <dgm:cxn modelId="{1429DE86-2937-4187-BAE8-0474980C5F5F}" type="presOf" srcId="{9AD5803A-EECE-45E3-A033-D1392201771E}" destId="{CDF29381-83E9-4E82-A67F-21C125A73753}" srcOrd="1" destOrd="0" presId="urn:microsoft.com/office/officeart/2005/8/layout/orgChart1"/>
    <dgm:cxn modelId="{1A49B18C-D54D-4F57-B26A-3674A2F9C748}" type="presOf" srcId="{14FD92D5-8D7C-4495-9F95-F2A8A07C73D6}" destId="{9443BB9C-C40F-4A4E-BC59-98790177F75A}" srcOrd="0" destOrd="0" presId="urn:microsoft.com/office/officeart/2005/8/layout/orgChart1"/>
    <dgm:cxn modelId="{3574BBD9-9B29-4707-A0DB-6E83B14B28ED}" type="presOf" srcId="{05DBEF1D-7B34-415F-880F-815E11D84B5C}" destId="{B56F2153-C9D7-4184-853F-78FD49B777F3}" srcOrd="1" destOrd="0" presId="urn:microsoft.com/office/officeart/2005/8/layout/orgChart1"/>
    <dgm:cxn modelId="{8B830874-70B8-4E7D-BCC5-DD598BE4CD5C}" srcId="{9AD5803A-EECE-45E3-A033-D1392201771E}" destId="{CCA6A84C-2073-4134-A446-379F28B2B768}" srcOrd="4" destOrd="0" parTransId="{BC694350-84F6-4080-92C3-8CB3A2DF4C8A}" sibTransId="{4E405614-C876-43A1-A31C-808E175F2B64}"/>
    <dgm:cxn modelId="{F522B82A-0F3F-4B16-97CB-99D2D5A1F885}" srcId="{8EEFBE21-C633-471A-B4BC-8B11A26605C8}" destId="{9AD5803A-EECE-45E3-A033-D1392201771E}" srcOrd="0" destOrd="0" parTransId="{BDB9205E-9ED5-45F4-B317-D788FE29FC62}" sibTransId="{56F0CBA1-F55F-4AFB-B85F-8049C70E3413}"/>
    <dgm:cxn modelId="{DCC6EEAA-736F-449F-AA82-54EF091D2043}" type="presOf" srcId="{CCA6A84C-2073-4134-A446-379F28B2B768}" destId="{1FE253D4-6045-40CF-9F37-B46DD8104047}" srcOrd="1" destOrd="0" presId="urn:microsoft.com/office/officeart/2005/8/layout/orgChart1"/>
    <dgm:cxn modelId="{B5580A91-1868-415A-A3AF-50D3028A485A}" srcId="{9AD5803A-EECE-45E3-A033-D1392201771E}" destId="{22392F8D-1CFD-4E8C-A6F9-3EDC95255306}" srcOrd="3" destOrd="0" parTransId="{C6432BEB-8279-45B8-9050-598B5E1B2D4D}" sibTransId="{2A595D2E-C162-48E9-ACE3-A207004BABC5}"/>
    <dgm:cxn modelId="{9D853E1C-AFAC-4C95-BBE7-338C7020D1CF}" srcId="{9AD5803A-EECE-45E3-A033-D1392201771E}" destId="{0DA5DCD5-0B01-4D17-BFE1-90241E63FDFE}" srcOrd="2" destOrd="0" parTransId="{7476CC01-8D2A-4D72-8B42-798D41F45E05}" sibTransId="{D78B9FD5-6946-4FEC-8FA3-4309FA17C176}"/>
    <dgm:cxn modelId="{88AD3370-ED2C-4F79-A0C9-5340804303E8}" type="presOf" srcId="{9DE2F6D0-2DCC-4A30-88FB-EBC2981E8EBD}" destId="{54A655ED-1DFD-496F-823E-EE0D39C1F7DB}" srcOrd="0" destOrd="0" presId="urn:microsoft.com/office/officeart/2005/8/layout/orgChart1"/>
    <dgm:cxn modelId="{AD527C47-7577-49D7-83F7-CE66724960A7}" type="presOf" srcId="{0DA5DCD5-0B01-4D17-BFE1-90241E63FDFE}" destId="{5F8DA383-1334-4A8B-AA1C-F4FCD6516192}" srcOrd="0" destOrd="0" presId="urn:microsoft.com/office/officeart/2005/8/layout/orgChart1"/>
    <dgm:cxn modelId="{862B06D3-476A-4075-8604-9ADC1764DD6F}" type="presOf" srcId="{0DA5DCD5-0B01-4D17-BFE1-90241E63FDFE}" destId="{4E23DE76-F9AD-44E0-89EE-18D5E1443400}" srcOrd="1" destOrd="0" presId="urn:microsoft.com/office/officeart/2005/8/layout/orgChart1"/>
    <dgm:cxn modelId="{D1B78C2E-6410-46F0-8146-B6B4A74855D7}" type="presOf" srcId="{9AD5803A-EECE-45E3-A033-D1392201771E}" destId="{AAE6BB93-A2B4-4747-9A75-5444DC3ADFD5}" srcOrd="0" destOrd="0" presId="urn:microsoft.com/office/officeart/2005/8/layout/orgChart1"/>
    <dgm:cxn modelId="{1ECA855E-5243-4B31-9A7F-FBE2F7784D57}" type="presOf" srcId="{C6432BEB-8279-45B8-9050-598B5E1B2D4D}" destId="{346D316D-F4AE-433F-8395-A789E43B8D41}" srcOrd="0" destOrd="0" presId="urn:microsoft.com/office/officeart/2005/8/layout/orgChart1"/>
    <dgm:cxn modelId="{8811144A-424F-49E0-9350-475450351510}" type="presOf" srcId="{14FD92D5-8D7C-4495-9F95-F2A8A07C73D6}" destId="{FA95C4BE-1CC6-48CB-AB08-984742460A8E}" srcOrd="1" destOrd="0" presId="urn:microsoft.com/office/officeart/2005/8/layout/orgChart1"/>
    <dgm:cxn modelId="{56630B3F-836C-44A9-92C9-B369281033E0}" type="presOf" srcId="{BC694350-84F6-4080-92C3-8CB3A2DF4C8A}" destId="{923CD4DF-3671-4C19-A183-138CFFBEE0E4}" srcOrd="0" destOrd="0" presId="urn:microsoft.com/office/officeart/2005/8/layout/orgChart1"/>
    <dgm:cxn modelId="{85328F95-A11F-447D-91AC-85ECCFEB850A}" type="presParOf" srcId="{76B96714-887C-46C7-B9D9-8A5160702CFD}" destId="{874A60EB-A4B3-4068-BFC7-7F9B45542E56}" srcOrd="0" destOrd="0" presId="urn:microsoft.com/office/officeart/2005/8/layout/orgChart1"/>
    <dgm:cxn modelId="{F34841CF-89B9-46CF-9C4F-4975A46119EA}" type="presParOf" srcId="{874A60EB-A4B3-4068-BFC7-7F9B45542E56}" destId="{A47C1E3D-AB06-4914-AACE-75D51EEB9994}" srcOrd="0" destOrd="0" presId="urn:microsoft.com/office/officeart/2005/8/layout/orgChart1"/>
    <dgm:cxn modelId="{94F93CF5-0631-4823-BEA4-795E69B0280D}" type="presParOf" srcId="{A47C1E3D-AB06-4914-AACE-75D51EEB9994}" destId="{AAE6BB93-A2B4-4747-9A75-5444DC3ADFD5}" srcOrd="0" destOrd="0" presId="urn:microsoft.com/office/officeart/2005/8/layout/orgChart1"/>
    <dgm:cxn modelId="{151D6787-90B1-42CE-9052-BCFB512A288A}" type="presParOf" srcId="{A47C1E3D-AB06-4914-AACE-75D51EEB9994}" destId="{CDF29381-83E9-4E82-A67F-21C125A73753}" srcOrd="1" destOrd="0" presId="urn:microsoft.com/office/officeart/2005/8/layout/orgChart1"/>
    <dgm:cxn modelId="{F8FCF56B-569B-4C21-B282-54595AC10F79}" type="presParOf" srcId="{874A60EB-A4B3-4068-BFC7-7F9B45542E56}" destId="{5CC32DBF-2B44-4473-8B28-951D0DAF6EE6}" srcOrd="1" destOrd="0" presId="urn:microsoft.com/office/officeart/2005/8/layout/orgChart1"/>
    <dgm:cxn modelId="{6DFBE53D-C7A8-4041-AFC1-97AA2D6AA00A}" type="presParOf" srcId="{5CC32DBF-2B44-4473-8B28-951D0DAF6EE6}" destId="{54A655ED-1DFD-496F-823E-EE0D39C1F7DB}" srcOrd="0" destOrd="0" presId="urn:microsoft.com/office/officeart/2005/8/layout/orgChart1"/>
    <dgm:cxn modelId="{EB18B849-440E-45A9-A89F-8F58F7E08081}" type="presParOf" srcId="{5CC32DBF-2B44-4473-8B28-951D0DAF6EE6}" destId="{5A8E244E-7327-48D1-8D8C-389101E1EB09}" srcOrd="1" destOrd="0" presId="urn:microsoft.com/office/officeart/2005/8/layout/orgChart1"/>
    <dgm:cxn modelId="{FB9B7390-0017-424A-8E24-197888426864}" type="presParOf" srcId="{5A8E244E-7327-48D1-8D8C-389101E1EB09}" destId="{F58B2456-5DCE-4E5E-BB44-4187DE707D2A}" srcOrd="0" destOrd="0" presId="urn:microsoft.com/office/officeart/2005/8/layout/orgChart1"/>
    <dgm:cxn modelId="{5BD6A614-1AAD-46D2-A1DC-E22A52B3726A}" type="presParOf" srcId="{F58B2456-5DCE-4E5E-BB44-4187DE707D2A}" destId="{36FF4613-D6D0-4EC0-B197-A662D7027124}" srcOrd="0" destOrd="0" presId="urn:microsoft.com/office/officeart/2005/8/layout/orgChart1"/>
    <dgm:cxn modelId="{D59414C2-081E-478C-B87B-98BC770ABF57}" type="presParOf" srcId="{F58B2456-5DCE-4E5E-BB44-4187DE707D2A}" destId="{B56F2153-C9D7-4184-853F-78FD49B777F3}" srcOrd="1" destOrd="0" presId="urn:microsoft.com/office/officeart/2005/8/layout/orgChart1"/>
    <dgm:cxn modelId="{35C85012-1F80-4617-B27E-FB85DAF80A0B}" type="presParOf" srcId="{5A8E244E-7327-48D1-8D8C-389101E1EB09}" destId="{08E4068B-B336-4D31-9D37-F0BAA9FDEF7D}" srcOrd="1" destOrd="0" presId="urn:microsoft.com/office/officeart/2005/8/layout/orgChart1"/>
    <dgm:cxn modelId="{8BDDA4D5-5088-487A-8B7E-7C02A74C1E46}" type="presParOf" srcId="{5A8E244E-7327-48D1-8D8C-389101E1EB09}" destId="{6F450AF0-FBA3-41E4-92B2-F1F2206A1AED}" srcOrd="2" destOrd="0" presId="urn:microsoft.com/office/officeart/2005/8/layout/orgChart1"/>
    <dgm:cxn modelId="{3179844A-E42C-4EF1-B8F0-0D4D53847CF4}" type="presParOf" srcId="{5CC32DBF-2B44-4473-8B28-951D0DAF6EE6}" destId="{970A6F0B-E7BD-43BD-9FFB-99E8F638A48B}" srcOrd="2" destOrd="0" presId="urn:microsoft.com/office/officeart/2005/8/layout/orgChart1"/>
    <dgm:cxn modelId="{E1F606C8-7AD8-4708-A1E0-F0BD1B20CEAC}" type="presParOf" srcId="{5CC32DBF-2B44-4473-8B28-951D0DAF6EE6}" destId="{959F798B-3302-4242-8950-DFFDF9020BA4}" srcOrd="3" destOrd="0" presId="urn:microsoft.com/office/officeart/2005/8/layout/orgChart1"/>
    <dgm:cxn modelId="{DC9055DB-8D18-421C-AFE5-2C656328BADC}" type="presParOf" srcId="{959F798B-3302-4242-8950-DFFDF9020BA4}" destId="{A0ED0393-FF63-4E45-98E7-0FF70B0528FF}" srcOrd="0" destOrd="0" presId="urn:microsoft.com/office/officeart/2005/8/layout/orgChart1"/>
    <dgm:cxn modelId="{F012B38B-5CB9-4663-BADB-828DDBB40200}" type="presParOf" srcId="{A0ED0393-FF63-4E45-98E7-0FF70B0528FF}" destId="{9443BB9C-C40F-4A4E-BC59-98790177F75A}" srcOrd="0" destOrd="0" presId="urn:microsoft.com/office/officeart/2005/8/layout/orgChart1"/>
    <dgm:cxn modelId="{C7102788-ABC7-4B8A-9688-4643E9AB410C}" type="presParOf" srcId="{A0ED0393-FF63-4E45-98E7-0FF70B0528FF}" destId="{FA95C4BE-1CC6-48CB-AB08-984742460A8E}" srcOrd="1" destOrd="0" presId="urn:microsoft.com/office/officeart/2005/8/layout/orgChart1"/>
    <dgm:cxn modelId="{0324B52A-C9FD-44C2-8A4B-2716C95011F9}" type="presParOf" srcId="{959F798B-3302-4242-8950-DFFDF9020BA4}" destId="{9E46FA4F-AC01-4EEC-A1E5-C74B152E1132}" srcOrd="1" destOrd="0" presId="urn:microsoft.com/office/officeart/2005/8/layout/orgChart1"/>
    <dgm:cxn modelId="{0CF2868E-8954-487C-A181-DABEFBAB662F}" type="presParOf" srcId="{959F798B-3302-4242-8950-DFFDF9020BA4}" destId="{E5328E24-7B21-41EC-A270-4ED9B0B0859D}" srcOrd="2" destOrd="0" presId="urn:microsoft.com/office/officeart/2005/8/layout/orgChart1"/>
    <dgm:cxn modelId="{8A215416-0AD3-4623-ADB0-15CD91364069}" type="presParOf" srcId="{5CC32DBF-2B44-4473-8B28-951D0DAF6EE6}" destId="{51CF25EE-C511-4450-850F-99270E5DE9ED}" srcOrd="4" destOrd="0" presId="urn:microsoft.com/office/officeart/2005/8/layout/orgChart1"/>
    <dgm:cxn modelId="{82C59E1D-FE69-430D-A77D-7AAB4AB80A50}" type="presParOf" srcId="{5CC32DBF-2B44-4473-8B28-951D0DAF6EE6}" destId="{B1630794-3F2F-43FD-900C-54621F917CBD}" srcOrd="5" destOrd="0" presId="urn:microsoft.com/office/officeart/2005/8/layout/orgChart1"/>
    <dgm:cxn modelId="{BB7685E1-C84F-4175-BBEA-D57D39C4BC0B}" type="presParOf" srcId="{B1630794-3F2F-43FD-900C-54621F917CBD}" destId="{60339FBB-00FB-40ED-99DC-296F09AEB0A1}" srcOrd="0" destOrd="0" presId="urn:microsoft.com/office/officeart/2005/8/layout/orgChart1"/>
    <dgm:cxn modelId="{BF607F2F-288A-447C-8E99-CCDE5D8652B4}" type="presParOf" srcId="{60339FBB-00FB-40ED-99DC-296F09AEB0A1}" destId="{5F8DA383-1334-4A8B-AA1C-F4FCD6516192}" srcOrd="0" destOrd="0" presId="urn:microsoft.com/office/officeart/2005/8/layout/orgChart1"/>
    <dgm:cxn modelId="{B80E5B3C-6CE2-49BA-B8B3-296C42E005AE}" type="presParOf" srcId="{60339FBB-00FB-40ED-99DC-296F09AEB0A1}" destId="{4E23DE76-F9AD-44E0-89EE-18D5E1443400}" srcOrd="1" destOrd="0" presId="urn:microsoft.com/office/officeart/2005/8/layout/orgChart1"/>
    <dgm:cxn modelId="{37E797AA-333B-46A7-A617-E2E361BA91F4}" type="presParOf" srcId="{B1630794-3F2F-43FD-900C-54621F917CBD}" destId="{0D494D0A-EEB5-461A-BC66-C9032622B20E}" srcOrd="1" destOrd="0" presId="urn:microsoft.com/office/officeart/2005/8/layout/orgChart1"/>
    <dgm:cxn modelId="{EA40284C-274F-444E-9614-C88B67EF02BB}" type="presParOf" srcId="{B1630794-3F2F-43FD-900C-54621F917CBD}" destId="{D214640B-C743-4C95-B635-6508962E0D8D}" srcOrd="2" destOrd="0" presId="urn:microsoft.com/office/officeart/2005/8/layout/orgChart1"/>
    <dgm:cxn modelId="{9E276AC6-AA71-46DB-B979-8F3E38B192C2}" type="presParOf" srcId="{5CC32DBF-2B44-4473-8B28-951D0DAF6EE6}" destId="{346D316D-F4AE-433F-8395-A789E43B8D41}" srcOrd="6" destOrd="0" presId="urn:microsoft.com/office/officeart/2005/8/layout/orgChart1"/>
    <dgm:cxn modelId="{9AC395C5-345E-4DCC-9241-678C2ABDD33F}" type="presParOf" srcId="{5CC32DBF-2B44-4473-8B28-951D0DAF6EE6}" destId="{C0A96663-5137-4574-A400-312A296FB20D}" srcOrd="7" destOrd="0" presId="urn:microsoft.com/office/officeart/2005/8/layout/orgChart1"/>
    <dgm:cxn modelId="{F0A1092B-B042-4A6D-9846-6AE1D485342F}" type="presParOf" srcId="{C0A96663-5137-4574-A400-312A296FB20D}" destId="{2E2594A1-6995-4C13-87A5-C2E44753AA52}" srcOrd="0" destOrd="0" presId="urn:microsoft.com/office/officeart/2005/8/layout/orgChart1"/>
    <dgm:cxn modelId="{E11A9D37-63C3-4D84-9545-4405B5EE8C7C}" type="presParOf" srcId="{2E2594A1-6995-4C13-87A5-C2E44753AA52}" destId="{E59E7684-025E-4371-B73A-C3AEF622A8D9}" srcOrd="0" destOrd="0" presId="urn:microsoft.com/office/officeart/2005/8/layout/orgChart1"/>
    <dgm:cxn modelId="{01DB5E03-94A7-45F1-BDE9-89FC07B729C8}" type="presParOf" srcId="{2E2594A1-6995-4C13-87A5-C2E44753AA52}" destId="{A08E9F61-1770-4292-BE0D-2F693D4A8EA1}" srcOrd="1" destOrd="0" presId="urn:microsoft.com/office/officeart/2005/8/layout/orgChart1"/>
    <dgm:cxn modelId="{1AC75AFE-F6FA-440F-AB1E-71CDC5D7F8BE}" type="presParOf" srcId="{C0A96663-5137-4574-A400-312A296FB20D}" destId="{6BF19992-50C2-4C5E-A08F-542CCDA35FA2}" srcOrd="1" destOrd="0" presId="urn:microsoft.com/office/officeart/2005/8/layout/orgChart1"/>
    <dgm:cxn modelId="{B1DE37AF-D421-4AE7-9E8A-7F0FA819781B}" type="presParOf" srcId="{C0A96663-5137-4574-A400-312A296FB20D}" destId="{CC11B4EB-CC41-43E8-86DC-B92B1F705ED9}" srcOrd="2" destOrd="0" presId="urn:microsoft.com/office/officeart/2005/8/layout/orgChart1"/>
    <dgm:cxn modelId="{6B5A9D48-ED81-4C36-A6AC-EF409BDBC33B}" type="presParOf" srcId="{5CC32DBF-2B44-4473-8B28-951D0DAF6EE6}" destId="{923CD4DF-3671-4C19-A183-138CFFBEE0E4}" srcOrd="8" destOrd="0" presId="urn:microsoft.com/office/officeart/2005/8/layout/orgChart1"/>
    <dgm:cxn modelId="{AE94A491-3D2F-4E28-8C38-1BC706DBC0DF}" type="presParOf" srcId="{5CC32DBF-2B44-4473-8B28-951D0DAF6EE6}" destId="{7975BF3E-6ADD-45A7-858F-30F324D292F4}" srcOrd="9" destOrd="0" presId="urn:microsoft.com/office/officeart/2005/8/layout/orgChart1"/>
    <dgm:cxn modelId="{075FEBC6-A62F-4780-BD02-DC0DDC43EB43}" type="presParOf" srcId="{7975BF3E-6ADD-45A7-858F-30F324D292F4}" destId="{C8E93390-F8CA-4565-BC68-5936ABD70B7E}" srcOrd="0" destOrd="0" presId="urn:microsoft.com/office/officeart/2005/8/layout/orgChart1"/>
    <dgm:cxn modelId="{94BD1302-3049-4D5F-9937-85DE379FF754}" type="presParOf" srcId="{C8E93390-F8CA-4565-BC68-5936ABD70B7E}" destId="{E08B51F7-A39B-4802-A814-B0C171010335}" srcOrd="0" destOrd="0" presId="urn:microsoft.com/office/officeart/2005/8/layout/orgChart1"/>
    <dgm:cxn modelId="{075E619D-9808-496F-99A3-D257CD197551}" type="presParOf" srcId="{C8E93390-F8CA-4565-BC68-5936ABD70B7E}" destId="{1FE253D4-6045-40CF-9F37-B46DD8104047}" srcOrd="1" destOrd="0" presId="urn:microsoft.com/office/officeart/2005/8/layout/orgChart1"/>
    <dgm:cxn modelId="{DAB4B989-FA15-432F-A4D0-72622B9E0ADA}" type="presParOf" srcId="{7975BF3E-6ADD-45A7-858F-30F324D292F4}" destId="{52B8C396-CF85-4281-AF49-74CDD67C2101}" srcOrd="1" destOrd="0" presId="urn:microsoft.com/office/officeart/2005/8/layout/orgChart1"/>
    <dgm:cxn modelId="{5AB2AB1E-8560-4414-87B9-2FAEF450C769}" type="presParOf" srcId="{7975BF3E-6ADD-45A7-858F-30F324D292F4}" destId="{5DBAFE51-137E-4742-9322-6E86462A530F}" srcOrd="2" destOrd="0" presId="urn:microsoft.com/office/officeart/2005/8/layout/orgChart1"/>
    <dgm:cxn modelId="{DB88C6DB-49EA-4A6B-82B0-477106E0197A}" type="presParOf" srcId="{874A60EB-A4B3-4068-BFC7-7F9B45542E56}" destId="{A70B471D-E20F-459C-8960-8809E4FF102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3AC1E71-8A9C-4761-90E2-0E4C7490C3E8}" type="doc">
      <dgm:prSet loTypeId="urn:microsoft.com/office/officeart/2005/8/layout/target3" loCatId="list" qsTypeId="urn:microsoft.com/office/officeart/2005/8/quickstyle/simple1#1" qsCatId="simple" csTypeId="urn:microsoft.com/office/officeart/2005/8/colors/colorful5" csCatId="colorful" phldr="1"/>
      <dgm:spPr/>
      <dgm:t>
        <a:bodyPr/>
        <a:lstStyle/>
        <a:p>
          <a:endParaRPr lang="ru-RU"/>
        </a:p>
      </dgm:t>
    </dgm:pt>
    <dgm:pt modelId="{1F0A8EEE-A509-4D3E-9AA8-652E3587EB3B}">
      <dgm:prSet phldrT="[Текст]"/>
      <dgm:spPr/>
      <dgm:t>
        <a:bodyPr/>
        <a:lstStyle/>
        <a:p>
          <a:pPr algn="l"/>
          <a:r>
            <a:rPr lang="ru-RU" dirty="0" smtClean="0"/>
            <a:t>Обогащение словарного запаса</a:t>
          </a:r>
          <a:endParaRPr lang="ru-RU" dirty="0"/>
        </a:p>
      </dgm:t>
    </dgm:pt>
    <dgm:pt modelId="{433A03C4-DB77-4694-8509-E87C8D2953CB}" type="parTrans" cxnId="{47A28EEE-C605-44F0-8856-B3BAB9496F9F}">
      <dgm:prSet/>
      <dgm:spPr/>
      <dgm:t>
        <a:bodyPr/>
        <a:lstStyle/>
        <a:p>
          <a:endParaRPr lang="ru-RU"/>
        </a:p>
      </dgm:t>
    </dgm:pt>
    <dgm:pt modelId="{5FB83761-6DF5-4FD7-A464-5F7EAF68444A}" type="sibTrans" cxnId="{47A28EEE-C605-44F0-8856-B3BAB9496F9F}">
      <dgm:prSet/>
      <dgm:spPr/>
      <dgm:t>
        <a:bodyPr/>
        <a:lstStyle/>
        <a:p>
          <a:endParaRPr lang="ru-RU"/>
        </a:p>
      </dgm:t>
    </dgm:pt>
    <dgm:pt modelId="{7A01A288-FD57-49DC-AEA9-E43BE04FD5CD}">
      <dgm:prSet phldrT="[Текст]"/>
      <dgm:spPr/>
      <dgm:t>
        <a:bodyPr/>
        <a:lstStyle/>
        <a:p>
          <a:pPr algn="l"/>
          <a:r>
            <a:rPr lang="ru-RU" dirty="0" smtClean="0"/>
            <a:t>Обучение составлению рассказов</a:t>
          </a:r>
          <a:endParaRPr lang="ru-RU" dirty="0"/>
        </a:p>
      </dgm:t>
    </dgm:pt>
    <dgm:pt modelId="{8B3F400C-F03B-42D6-AABE-C832EB9AB4B0}" type="parTrans" cxnId="{3506BEBA-666F-4E37-BAC1-E1B6E77B796B}">
      <dgm:prSet/>
      <dgm:spPr/>
      <dgm:t>
        <a:bodyPr/>
        <a:lstStyle/>
        <a:p>
          <a:endParaRPr lang="ru-RU"/>
        </a:p>
      </dgm:t>
    </dgm:pt>
    <dgm:pt modelId="{84ACCABA-F341-44DE-8374-DB580ED0896E}" type="sibTrans" cxnId="{3506BEBA-666F-4E37-BAC1-E1B6E77B796B}">
      <dgm:prSet/>
      <dgm:spPr/>
      <dgm:t>
        <a:bodyPr/>
        <a:lstStyle/>
        <a:p>
          <a:endParaRPr lang="ru-RU"/>
        </a:p>
      </dgm:t>
    </dgm:pt>
    <dgm:pt modelId="{A43FB063-BDB3-4455-94E0-611888D701D4}">
      <dgm:prSet phldrT="[Текст]"/>
      <dgm:spPr/>
      <dgm:t>
        <a:bodyPr/>
        <a:lstStyle/>
        <a:p>
          <a:r>
            <a:rPr lang="ru-RU" dirty="0" smtClean="0"/>
            <a:t>Пересказ художественной литературы</a:t>
          </a:r>
          <a:endParaRPr lang="ru-RU" dirty="0"/>
        </a:p>
      </dgm:t>
    </dgm:pt>
    <dgm:pt modelId="{15522AFA-4ED9-48FA-9E6F-CBF972EAB9C1}" type="parTrans" cxnId="{F5BED60F-323F-4CF2-8A8D-996E258E5A76}">
      <dgm:prSet/>
      <dgm:spPr/>
      <dgm:t>
        <a:bodyPr/>
        <a:lstStyle/>
        <a:p>
          <a:endParaRPr lang="ru-RU"/>
        </a:p>
      </dgm:t>
    </dgm:pt>
    <dgm:pt modelId="{AD56E099-4D52-4878-84F6-E680A84AF56D}" type="sibTrans" cxnId="{F5BED60F-323F-4CF2-8A8D-996E258E5A76}">
      <dgm:prSet/>
      <dgm:spPr/>
      <dgm:t>
        <a:bodyPr/>
        <a:lstStyle/>
        <a:p>
          <a:endParaRPr lang="ru-RU"/>
        </a:p>
      </dgm:t>
    </dgm:pt>
    <dgm:pt modelId="{40BAD84A-0CD3-423A-BBF5-48C874E20905}">
      <dgm:prSet phldrT="[Текст]"/>
      <dgm:spPr/>
      <dgm:t>
        <a:bodyPr/>
        <a:lstStyle/>
        <a:p>
          <a:pPr algn="l"/>
          <a:r>
            <a:rPr lang="ru-RU" dirty="0" smtClean="0"/>
            <a:t>Отгадывание и загадывание загадок</a:t>
          </a:r>
          <a:endParaRPr lang="ru-RU" dirty="0"/>
        </a:p>
      </dgm:t>
    </dgm:pt>
    <dgm:pt modelId="{3C2D8888-677B-4727-AAF5-D8F1ACC448D5}" type="parTrans" cxnId="{52D1BCBD-56D6-4C71-B9DC-0EE923D39F76}">
      <dgm:prSet/>
      <dgm:spPr/>
      <dgm:t>
        <a:bodyPr/>
        <a:lstStyle/>
        <a:p>
          <a:endParaRPr lang="ru-RU"/>
        </a:p>
      </dgm:t>
    </dgm:pt>
    <dgm:pt modelId="{1521F7CD-C03E-4A6E-B53B-175BBFA66FD4}" type="sibTrans" cxnId="{52D1BCBD-56D6-4C71-B9DC-0EE923D39F76}">
      <dgm:prSet/>
      <dgm:spPr/>
      <dgm:t>
        <a:bodyPr/>
        <a:lstStyle/>
        <a:p>
          <a:endParaRPr lang="ru-RU"/>
        </a:p>
      </dgm:t>
    </dgm:pt>
    <dgm:pt modelId="{B1BC6B7D-D402-4750-974A-71FECB2F894D}" type="pres">
      <dgm:prSet presAssocID="{13AC1E71-8A9C-4761-90E2-0E4C7490C3E8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D48068F-D532-4837-ACA6-22196432E490}" type="pres">
      <dgm:prSet presAssocID="{1F0A8EEE-A509-4D3E-9AA8-652E3587EB3B}" presName="circle1" presStyleLbl="node1" presStyleIdx="0" presStyleCnt="4"/>
      <dgm:spPr/>
    </dgm:pt>
    <dgm:pt modelId="{AA9FEC68-F520-461B-A222-8DB66522CE02}" type="pres">
      <dgm:prSet presAssocID="{1F0A8EEE-A509-4D3E-9AA8-652E3587EB3B}" presName="space" presStyleCnt="0"/>
      <dgm:spPr/>
    </dgm:pt>
    <dgm:pt modelId="{818AA842-B0B6-4639-B8E5-2E907275D83C}" type="pres">
      <dgm:prSet presAssocID="{1F0A8EEE-A509-4D3E-9AA8-652E3587EB3B}" presName="rect1" presStyleLbl="alignAcc1" presStyleIdx="0" presStyleCnt="4"/>
      <dgm:spPr/>
      <dgm:t>
        <a:bodyPr/>
        <a:lstStyle/>
        <a:p>
          <a:endParaRPr lang="ru-RU"/>
        </a:p>
      </dgm:t>
    </dgm:pt>
    <dgm:pt modelId="{1AB27513-9851-44FE-8BD6-7C222C7BA0EB}" type="pres">
      <dgm:prSet presAssocID="{7A01A288-FD57-49DC-AEA9-E43BE04FD5CD}" presName="vertSpace2" presStyleLbl="node1" presStyleIdx="0" presStyleCnt="4"/>
      <dgm:spPr/>
    </dgm:pt>
    <dgm:pt modelId="{D2394170-2B9E-473B-A073-199E40C78004}" type="pres">
      <dgm:prSet presAssocID="{7A01A288-FD57-49DC-AEA9-E43BE04FD5CD}" presName="circle2" presStyleLbl="node1" presStyleIdx="1" presStyleCnt="4"/>
      <dgm:spPr/>
    </dgm:pt>
    <dgm:pt modelId="{175F4413-7D1A-4AAD-9EFB-095952E4B033}" type="pres">
      <dgm:prSet presAssocID="{7A01A288-FD57-49DC-AEA9-E43BE04FD5CD}" presName="rect2" presStyleLbl="alignAcc1" presStyleIdx="1" presStyleCnt="4"/>
      <dgm:spPr/>
      <dgm:t>
        <a:bodyPr/>
        <a:lstStyle/>
        <a:p>
          <a:endParaRPr lang="ru-RU"/>
        </a:p>
      </dgm:t>
    </dgm:pt>
    <dgm:pt modelId="{6F4212A8-ADFD-47EE-9A6F-4C03AC1D804A}" type="pres">
      <dgm:prSet presAssocID="{A43FB063-BDB3-4455-94E0-611888D701D4}" presName="vertSpace3" presStyleLbl="node1" presStyleIdx="1" presStyleCnt="4"/>
      <dgm:spPr/>
    </dgm:pt>
    <dgm:pt modelId="{09801D35-4175-4B8A-BFFC-E55C476417A1}" type="pres">
      <dgm:prSet presAssocID="{A43FB063-BDB3-4455-94E0-611888D701D4}" presName="circle3" presStyleLbl="node1" presStyleIdx="2" presStyleCnt="4"/>
      <dgm:spPr/>
    </dgm:pt>
    <dgm:pt modelId="{55058D2B-D335-494D-A1DB-FB723DADD4DA}" type="pres">
      <dgm:prSet presAssocID="{A43FB063-BDB3-4455-94E0-611888D701D4}" presName="rect3" presStyleLbl="alignAcc1" presStyleIdx="2" presStyleCnt="4"/>
      <dgm:spPr/>
      <dgm:t>
        <a:bodyPr/>
        <a:lstStyle/>
        <a:p>
          <a:endParaRPr lang="ru-RU"/>
        </a:p>
      </dgm:t>
    </dgm:pt>
    <dgm:pt modelId="{C980AE9B-A391-402A-AD61-D3F48E031FFB}" type="pres">
      <dgm:prSet presAssocID="{40BAD84A-0CD3-423A-BBF5-48C874E20905}" presName="vertSpace4" presStyleLbl="node1" presStyleIdx="2" presStyleCnt="4"/>
      <dgm:spPr/>
    </dgm:pt>
    <dgm:pt modelId="{F8AE1E17-CC3D-40DC-AB5B-C5806E4255EA}" type="pres">
      <dgm:prSet presAssocID="{40BAD84A-0CD3-423A-BBF5-48C874E20905}" presName="circle4" presStyleLbl="node1" presStyleIdx="3" presStyleCnt="4"/>
      <dgm:spPr/>
    </dgm:pt>
    <dgm:pt modelId="{079D0E32-F787-46C3-979E-C5B428E61671}" type="pres">
      <dgm:prSet presAssocID="{40BAD84A-0CD3-423A-BBF5-48C874E20905}" presName="rect4" presStyleLbl="alignAcc1" presStyleIdx="3" presStyleCnt="4"/>
      <dgm:spPr/>
      <dgm:t>
        <a:bodyPr/>
        <a:lstStyle/>
        <a:p>
          <a:endParaRPr lang="ru-RU"/>
        </a:p>
      </dgm:t>
    </dgm:pt>
    <dgm:pt modelId="{31B92937-2226-44B2-9A0E-4203C360583F}" type="pres">
      <dgm:prSet presAssocID="{1F0A8EEE-A509-4D3E-9AA8-652E3587EB3B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329E0-2219-4852-9842-FB60F74D5539}" type="pres">
      <dgm:prSet presAssocID="{7A01A288-FD57-49DC-AEA9-E43BE04FD5C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95AC9F-B813-4178-B6F3-CD0AE0BC31AB}" type="pres">
      <dgm:prSet presAssocID="{A43FB063-BDB3-4455-94E0-611888D701D4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1D39DC5-06E6-4600-9941-22ED4D6A5971}" type="pres">
      <dgm:prSet presAssocID="{40BAD84A-0CD3-423A-BBF5-48C874E20905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2D1BCBD-56D6-4C71-B9DC-0EE923D39F76}" srcId="{13AC1E71-8A9C-4761-90E2-0E4C7490C3E8}" destId="{40BAD84A-0CD3-423A-BBF5-48C874E20905}" srcOrd="3" destOrd="0" parTransId="{3C2D8888-677B-4727-AAF5-D8F1ACC448D5}" sibTransId="{1521F7CD-C03E-4A6E-B53B-175BBFA66FD4}"/>
    <dgm:cxn modelId="{47A28EEE-C605-44F0-8856-B3BAB9496F9F}" srcId="{13AC1E71-8A9C-4761-90E2-0E4C7490C3E8}" destId="{1F0A8EEE-A509-4D3E-9AA8-652E3587EB3B}" srcOrd="0" destOrd="0" parTransId="{433A03C4-DB77-4694-8509-E87C8D2953CB}" sibTransId="{5FB83761-6DF5-4FD7-A464-5F7EAF68444A}"/>
    <dgm:cxn modelId="{3506BEBA-666F-4E37-BAC1-E1B6E77B796B}" srcId="{13AC1E71-8A9C-4761-90E2-0E4C7490C3E8}" destId="{7A01A288-FD57-49DC-AEA9-E43BE04FD5CD}" srcOrd="1" destOrd="0" parTransId="{8B3F400C-F03B-42D6-AABE-C832EB9AB4B0}" sibTransId="{84ACCABA-F341-44DE-8374-DB580ED0896E}"/>
    <dgm:cxn modelId="{00FFD87E-2024-40A8-AB05-7DD6D72D5DA1}" type="presOf" srcId="{7A01A288-FD57-49DC-AEA9-E43BE04FD5CD}" destId="{175F4413-7D1A-4AAD-9EFB-095952E4B033}" srcOrd="0" destOrd="0" presId="urn:microsoft.com/office/officeart/2005/8/layout/target3"/>
    <dgm:cxn modelId="{F5BED60F-323F-4CF2-8A8D-996E258E5A76}" srcId="{13AC1E71-8A9C-4761-90E2-0E4C7490C3E8}" destId="{A43FB063-BDB3-4455-94E0-611888D701D4}" srcOrd="2" destOrd="0" parTransId="{15522AFA-4ED9-48FA-9E6F-CBF972EAB9C1}" sibTransId="{AD56E099-4D52-4878-84F6-E680A84AF56D}"/>
    <dgm:cxn modelId="{3BBE6FBA-2E8B-487E-BC25-904A8EB873E4}" type="presOf" srcId="{A43FB063-BDB3-4455-94E0-611888D701D4}" destId="{DD95AC9F-B813-4178-B6F3-CD0AE0BC31AB}" srcOrd="1" destOrd="0" presId="urn:microsoft.com/office/officeart/2005/8/layout/target3"/>
    <dgm:cxn modelId="{5D6CA139-0BD6-43A0-BBCE-CE9C22C97FC3}" type="presOf" srcId="{1F0A8EEE-A509-4D3E-9AA8-652E3587EB3B}" destId="{31B92937-2226-44B2-9A0E-4203C360583F}" srcOrd="1" destOrd="0" presId="urn:microsoft.com/office/officeart/2005/8/layout/target3"/>
    <dgm:cxn modelId="{7DF52F1C-639E-486B-92C0-2EC20713380C}" type="presOf" srcId="{7A01A288-FD57-49DC-AEA9-E43BE04FD5CD}" destId="{76E329E0-2219-4852-9842-FB60F74D5539}" srcOrd="1" destOrd="0" presId="urn:microsoft.com/office/officeart/2005/8/layout/target3"/>
    <dgm:cxn modelId="{362C5F10-ECE3-4A6D-BE5A-B58100C7E6E1}" type="presOf" srcId="{A43FB063-BDB3-4455-94E0-611888D701D4}" destId="{55058D2B-D335-494D-A1DB-FB723DADD4DA}" srcOrd="0" destOrd="0" presId="urn:microsoft.com/office/officeart/2005/8/layout/target3"/>
    <dgm:cxn modelId="{0BA6EB44-2A70-47B2-A075-5CEF67C865C1}" type="presOf" srcId="{40BAD84A-0CD3-423A-BBF5-48C874E20905}" destId="{079D0E32-F787-46C3-979E-C5B428E61671}" srcOrd="0" destOrd="0" presId="urn:microsoft.com/office/officeart/2005/8/layout/target3"/>
    <dgm:cxn modelId="{F74D1DBC-E012-43B3-86FA-B765D01073E2}" type="presOf" srcId="{40BAD84A-0CD3-423A-BBF5-48C874E20905}" destId="{31D39DC5-06E6-4600-9941-22ED4D6A5971}" srcOrd="1" destOrd="0" presId="urn:microsoft.com/office/officeart/2005/8/layout/target3"/>
    <dgm:cxn modelId="{A15509A3-126F-4F72-832F-1F56C03742B1}" type="presOf" srcId="{13AC1E71-8A9C-4761-90E2-0E4C7490C3E8}" destId="{B1BC6B7D-D402-4750-974A-71FECB2F894D}" srcOrd="0" destOrd="0" presId="urn:microsoft.com/office/officeart/2005/8/layout/target3"/>
    <dgm:cxn modelId="{7A5B8B1D-2327-4769-82C5-58C2F78460BD}" type="presOf" srcId="{1F0A8EEE-A509-4D3E-9AA8-652E3587EB3B}" destId="{818AA842-B0B6-4639-B8E5-2E907275D83C}" srcOrd="0" destOrd="0" presId="urn:microsoft.com/office/officeart/2005/8/layout/target3"/>
    <dgm:cxn modelId="{7E9DE95B-EF04-4471-8EF4-7E1A76EBB6D7}" type="presParOf" srcId="{B1BC6B7D-D402-4750-974A-71FECB2F894D}" destId="{3D48068F-D532-4837-ACA6-22196432E490}" srcOrd="0" destOrd="0" presId="urn:microsoft.com/office/officeart/2005/8/layout/target3"/>
    <dgm:cxn modelId="{8F5BD807-A090-4CD4-862D-916915C3F8B5}" type="presParOf" srcId="{B1BC6B7D-D402-4750-974A-71FECB2F894D}" destId="{AA9FEC68-F520-461B-A222-8DB66522CE02}" srcOrd="1" destOrd="0" presId="urn:microsoft.com/office/officeart/2005/8/layout/target3"/>
    <dgm:cxn modelId="{7C5357F9-02F9-496B-95DD-4165E9D1593F}" type="presParOf" srcId="{B1BC6B7D-D402-4750-974A-71FECB2F894D}" destId="{818AA842-B0B6-4639-B8E5-2E907275D83C}" srcOrd="2" destOrd="0" presId="urn:microsoft.com/office/officeart/2005/8/layout/target3"/>
    <dgm:cxn modelId="{0198FEB8-7852-40E4-94DA-EC32F1A5C118}" type="presParOf" srcId="{B1BC6B7D-D402-4750-974A-71FECB2F894D}" destId="{1AB27513-9851-44FE-8BD6-7C222C7BA0EB}" srcOrd="3" destOrd="0" presId="urn:microsoft.com/office/officeart/2005/8/layout/target3"/>
    <dgm:cxn modelId="{8B2D3114-674D-45E5-917F-4BF6C73807D5}" type="presParOf" srcId="{B1BC6B7D-D402-4750-974A-71FECB2F894D}" destId="{D2394170-2B9E-473B-A073-199E40C78004}" srcOrd="4" destOrd="0" presId="urn:microsoft.com/office/officeart/2005/8/layout/target3"/>
    <dgm:cxn modelId="{BEFA2279-AE25-45FD-AA00-A875D3728358}" type="presParOf" srcId="{B1BC6B7D-D402-4750-974A-71FECB2F894D}" destId="{175F4413-7D1A-4AAD-9EFB-095952E4B033}" srcOrd="5" destOrd="0" presId="urn:microsoft.com/office/officeart/2005/8/layout/target3"/>
    <dgm:cxn modelId="{29C8A743-1E42-4D28-AB2D-830C29091B3B}" type="presParOf" srcId="{B1BC6B7D-D402-4750-974A-71FECB2F894D}" destId="{6F4212A8-ADFD-47EE-9A6F-4C03AC1D804A}" srcOrd="6" destOrd="0" presId="urn:microsoft.com/office/officeart/2005/8/layout/target3"/>
    <dgm:cxn modelId="{E28F3B09-EDE9-4E1F-9AA5-9C4514472CF4}" type="presParOf" srcId="{B1BC6B7D-D402-4750-974A-71FECB2F894D}" destId="{09801D35-4175-4B8A-BFFC-E55C476417A1}" srcOrd="7" destOrd="0" presId="urn:microsoft.com/office/officeart/2005/8/layout/target3"/>
    <dgm:cxn modelId="{EDF80350-372A-48CD-A564-1E181CF199D8}" type="presParOf" srcId="{B1BC6B7D-D402-4750-974A-71FECB2F894D}" destId="{55058D2B-D335-494D-A1DB-FB723DADD4DA}" srcOrd="8" destOrd="0" presId="urn:microsoft.com/office/officeart/2005/8/layout/target3"/>
    <dgm:cxn modelId="{AB7545B7-024A-476C-8404-F2EA86885AAC}" type="presParOf" srcId="{B1BC6B7D-D402-4750-974A-71FECB2F894D}" destId="{C980AE9B-A391-402A-AD61-D3F48E031FFB}" srcOrd="9" destOrd="0" presId="urn:microsoft.com/office/officeart/2005/8/layout/target3"/>
    <dgm:cxn modelId="{A8FF8475-8E68-4336-89E4-B8EE756006BC}" type="presParOf" srcId="{B1BC6B7D-D402-4750-974A-71FECB2F894D}" destId="{F8AE1E17-CC3D-40DC-AB5B-C5806E4255EA}" srcOrd="10" destOrd="0" presId="urn:microsoft.com/office/officeart/2005/8/layout/target3"/>
    <dgm:cxn modelId="{A6195FFD-7A8A-4F68-ABE4-D120804D84F5}" type="presParOf" srcId="{B1BC6B7D-D402-4750-974A-71FECB2F894D}" destId="{079D0E32-F787-46C3-979E-C5B428E61671}" srcOrd="11" destOrd="0" presId="urn:microsoft.com/office/officeart/2005/8/layout/target3"/>
    <dgm:cxn modelId="{4628F67B-6571-405B-B80C-F431B06681F3}" type="presParOf" srcId="{B1BC6B7D-D402-4750-974A-71FECB2F894D}" destId="{31B92937-2226-44B2-9A0E-4203C360583F}" srcOrd="12" destOrd="0" presId="urn:microsoft.com/office/officeart/2005/8/layout/target3"/>
    <dgm:cxn modelId="{56390AD1-8E65-4024-9556-6CFCDBF78A7A}" type="presParOf" srcId="{B1BC6B7D-D402-4750-974A-71FECB2F894D}" destId="{76E329E0-2219-4852-9842-FB60F74D5539}" srcOrd="13" destOrd="0" presId="urn:microsoft.com/office/officeart/2005/8/layout/target3"/>
    <dgm:cxn modelId="{42257B16-FE4C-4213-93DF-3DC7CAAE8B2C}" type="presParOf" srcId="{B1BC6B7D-D402-4750-974A-71FECB2F894D}" destId="{DD95AC9F-B813-4178-B6F3-CD0AE0BC31AB}" srcOrd="14" destOrd="0" presId="urn:microsoft.com/office/officeart/2005/8/layout/target3"/>
    <dgm:cxn modelId="{1E04ECF1-87AA-443D-A297-EEA544040AFE}" type="presParOf" srcId="{B1BC6B7D-D402-4750-974A-71FECB2F894D}" destId="{31D39DC5-06E6-4600-9941-22ED4D6A5971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ED510D-F19C-4D48-B61E-49A1666D22F2}">
      <dsp:nvSpPr>
        <dsp:cNvPr id="0" name=""/>
        <dsp:cNvSpPr/>
      </dsp:nvSpPr>
      <dsp:spPr>
        <a:xfrm>
          <a:off x="3394331" y="2339722"/>
          <a:ext cx="1781108" cy="1781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</a:p>
      </dsp:txBody>
      <dsp:txXfrm>
        <a:off x="3655168" y="2600559"/>
        <a:ext cx="1259434" cy="1259434"/>
      </dsp:txXfrm>
    </dsp:sp>
    <dsp:sp modelId="{18E887A9-0EE9-4269-BAD5-A0A33C6C8F64}">
      <dsp:nvSpPr>
        <dsp:cNvPr id="0" name=""/>
        <dsp:cNvSpPr/>
      </dsp:nvSpPr>
      <dsp:spPr>
        <a:xfrm rot="16200000">
          <a:off x="4015547" y="2051679"/>
          <a:ext cx="538676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538676" y="1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4271418" y="2056917"/>
        <a:ext cx="26933" cy="26933"/>
      </dsp:txXfrm>
    </dsp:sp>
    <dsp:sp modelId="{859E9612-7DE6-424B-A475-82AA87DD446A}">
      <dsp:nvSpPr>
        <dsp:cNvPr id="0" name=""/>
        <dsp:cNvSpPr/>
      </dsp:nvSpPr>
      <dsp:spPr>
        <a:xfrm>
          <a:off x="3394331" y="19938"/>
          <a:ext cx="1781108" cy="1781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Метод наглядного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моделирования</a:t>
          </a:r>
          <a:endParaRPr kumimoji="0" lang="ru-RU" sz="1600" b="0" i="0" u="none" strike="noStrike" kern="1200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charset="0"/>
            <a:cs typeface="Arial" charset="0"/>
          </a:endParaRPr>
        </a:p>
      </dsp:txBody>
      <dsp:txXfrm>
        <a:off x="3655168" y="280775"/>
        <a:ext cx="1259434" cy="1259434"/>
      </dsp:txXfrm>
    </dsp:sp>
    <dsp:sp modelId="{9EEA0C63-C29F-4587-8A53-529377BE4A4D}">
      <dsp:nvSpPr>
        <dsp:cNvPr id="0" name=""/>
        <dsp:cNvSpPr/>
      </dsp:nvSpPr>
      <dsp:spPr>
        <a:xfrm rot="1800000">
          <a:off x="5020043" y="3791517"/>
          <a:ext cx="538676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538676" y="1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>
        <a:off x="5275914" y="3796756"/>
        <a:ext cx="26933" cy="26933"/>
      </dsp:txXfrm>
    </dsp:sp>
    <dsp:sp modelId="{B27EBBC8-F1E0-4CF9-9409-9C9BE3B69A25}">
      <dsp:nvSpPr>
        <dsp:cNvPr id="0" name=""/>
        <dsp:cNvSpPr/>
      </dsp:nvSpPr>
      <dsp:spPr>
        <a:xfrm>
          <a:off x="5403323" y="3499615"/>
          <a:ext cx="1781108" cy="1781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" tIns="10795" rIns="10795" bIns="1079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Игровые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7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sz="1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5664160" y="3760452"/>
        <a:ext cx="1259434" cy="1259434"/>
      </dsp:txXfrm>
    </dsp:sp>
    <dsp:sp modelId="{4C5DED5D-351C-4447-8F32-FF4062656C8F}">
      <dsp:nvSpPr>
        <dsp:cNvPr id="0" name=""/>
        <dsp:cNvSpPr/>
      </dsp:nvSpPr>
      <dsp:spPr>
        <a:xfrm rot="9000000">
          <a:off x="3011051" y="3791517"/>
          <a:ext cx="538676" cy="37410"/>
        </a:xfrm>
        <a:custGeom>
          <a:avLst/>
          <a:gdLst/>
          <a:ahLst/>
          <a:cxnLst/>
          <a:rect l="0" t="0" r="0" b="0"/>
          <a:pathLst>
            <a:path>
              <a:moveTo>
                <a:pt x="0" y="18705"/>
              </a:moveTo>
              <a:lnTo>
                <a:pt x="538676" y="18705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00" kern="1200"/>
        </a:p>
      </dsp:txBody>
      <dsp:txXfrm rot="10800000">
        <a:off x="3266922" y="3796756"/>
        <a:ext cx="26933" cy="26933"/>
      </dsp:txXfrm>
    </dsp:sp>
    <dsp:sp modelId="{400C0CB4-3D71-4C4C-9E8A-F37FF6210425}">
      <dsp:nvSpPr>
        <dsp:cNvPr id="0" name=""/>
        <dsp:cNvSpPr/>
      </dsp:nvSpPr>
      <dsp:spPr>
        <a:xfrm>
          <a:off x="1385339" y="3499615"/>
          <a:ext cx="1781108" cy="178110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Здоровьесберегающие</a:t>
          </a: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6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технологии</a:t>
          </a:r>
          <a:r>
            <a:rPr kumimoji="0" lang="ru-RU" sz="16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</a:t>
          </a:r>
        </a:p>
      </dsp:txBody>
      <dsp:txXfrm>
        <a:off x="1646176" y="3760452"/>
        <a:ext cx="1259434" cy="1259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3CD4DF-3671-4C19-A183-138CFFBEE0E4}">
      <dsp:nvSpPr>
        <dsp:cNvPr id="0" name=""/>
        <dsp:cNvSpPr/>
      </dsp:nvSpPr>
      <dsp:spPr>
        <a:xfrm>
          <a:off x="4104481" y="2048607"/>
          <a:ext cx="3401077" cy="29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67"/>
              </a:lnTo>
              <a:lnTo>
                <a:pt x="3401077" y="147567"/>
              </a:lnTo>
              <a:lnTo>
                <a:pt x="3401077" y="295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46D316D-F4AE-433F-8395-A789E43B8D41}">
      <dsp:nvSpPr>
        <dsp:cNvPr id="0" name=""/>
        <dsp:cNvSpPr/>
      </dsp:nvSpPr>
      <dsp:spPr>
        <a:xfrm>
          <a:off x="4104481" y="2048607"/>
          <a:ext cx="1700538" cy="29513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47567"/>
              </a:lnTo>
              <a:lnTo>
                <a:pt x="1700538" y="147567"/>
              </a:lnTo>
              <a:lnTo>
                <a:pt x="1700538" y="295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1CF25EE-C511-4450-850F-99270E5DE9ED}">
      <dsp:nvSpPr>
        <dsp:cNvPr id="0" name=""/>
        <dsp:cNvSpPr/>
      </dsp:nvSpPr>
      <dsp:spPr>
        <a:xfrm>
          <a:off x="4058761" y="2048607"/>
          <a:ext cx="91440" cy="29513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95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70A6F0B-E7BD-43BD-9FFB-99E8F638A48B}">
      <dsp:nvSpPr>
        <dsp:cNvPr id="0" name=""/>
        <dsp:cNvSpPr/>
      </dsp:nvSpPr>
      <dsp:spPr>
        <a:xfrm>
          <a:off x="2403942" y="2048607"/>
          <a:ext cx="1700538" cy="295134"/>
        </a:xfrm>
        <a:custGeom>
          <a:avLst/>
          <a:gdLst/>
          <a:ahLst/>
          <a:cxnLst/>
          <a:rect l="0" t="0" r="0" b="0"/>
          <a:pathLst>
            <a:path>
              <a:moveTo>
                <a:pt x="1700538" y="0"/>
              </a:moveTo>
              <a:lnTo>
                <a:pt x="1700538" y="147567"/>
              </a:lnTo>
              <a:lnTo>
                <a:pt x="0" y="147567"/>
              </a:lnTo>
              <a:lnTo>
                <a:pt x="0" y="295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4A655ED-1DFD-496F-823E-EE0D39C1F7DB}">
      <dsp:nvSpPr>
        <dsp:cNvPr id="0" name=""/>
        <dsp:cNvSpPr/>
      </dsp:nvSpPr>
      <dsp:spPr>
        <a:xfrm>
          <a:off x="703403" y="2048607"/>
          <a:ext cx="3401077" cy="295134"/>
        </a:xfrm>
        <a:custGeom>
          <a:avLst/>
          <a:gdLst/>
          <a:ahLst/>
          <a:cxnLst/>
          <a:rect l="0" t="0" r="0" b="0"/>
          <a:pathLst>
            <a:path>
              <a:moveTo>
                <a:pt x="3401077" y="0"/>
              </a:moveTo>
              <a:lnTo>
                <a:pt x="3401077" y="147567"/>
              </a:lnTo>
              <a:lnTo>
                <a:pt x="0" y="147567"/>
              </a:lnTo>
              <a:lnTo>
                <a:pt x="0" y="29513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E6BB93-A2B4-4747-9A75-5444DC3ADFD5}">
      <dsp:nvSpPr>
        <dsp:cNvPr id="0" name=""/>
        <dsp:cNvSpPr/>
      </dsp:nvSpPr>
      <dsp:spPr>
        <a:xfrm>
          <a:off x="2916064" y="978420"/>
          <a:ext cx="2376833" cy="107018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" tIns="17145" rIns="17145" bIns="1714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700" b="0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Мнемотехника</a:t>
          </a:r>
        </a:p>
      </dsp:txBody>
      <dsp:txXfrm>
        <a:off x="2916064" y="978420"/>
        <a:ext cx="2376833" cy="1070187"/>
      </dsp:txXfrm>
    </dsp:sp>
    <dsp:sp modelId="{36FF4613-D6D0-4EC0-B197-A662D7027124}">
      <dsp:nvSpPr>
        <dsp:cNvPr id="0" name=""/>
        <dsp:cNvSpPr/>
      </dsp:nvSpPr>
      <dsp:spPr>
        <a:xfrm>
          <a:off x="701" y="2343742"/>
          <a:ext cx="1405404" cy="1646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Сенсорно-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графическая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схема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(Воробьёва В.К.)</a:t>
          </a:r>
        </a:p>
      </dsp:txBody>
      <dsp:txXfrm>
        <a:off x="701" y="2343742"/>
        <a:ext cx="1405404" cy="1646712"/>
      </dsp:txXfrm>
    </dsp:sp>
    <dsp:sp modelId="{9443BB9C-C40F-4A4E-BC59-98790177F75A}">
      <dsp:nvSpPr>
        <dsp:cNvPr id="0" name=""/>
        <dsp:cNvSpPr/>
      </dsp:nvSpPr>
      <dsp:spPr>
        <a:xfrm>
          <a:off x="1701240" y="2343742"/>
          <a:ext cx="1405404" cy="1646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Блок –квадрат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ru-RU" sz="14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Глухов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В.П.)</a:t>
          </a:r>
        </a:p>
      </dsp:txBody>
      <dsp:txXfrm>
        <a:off x="1701240" y="2343742"/>
        <a:ext cx="1405404" cy="1646712"/>
      </dsp:txXfrm>
    </dsp:sp>
    <dsp:sp modelId="{5F8DA383-1334-4A8B-AA1C-F4FCD6516192}">
      <dsp:nvSpPr>
        <dsp:cNvPr id="0" name=""/>
        <dsp:cNvSpPr/>
      </dsp:nvSpPr>
      <dsp:spPr>
        <a:xfrm>
          <a:off x="3401779" y="2343742"/>
          <a:ext cx="1405404" cy="160675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Предметно-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схематическая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модель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(Ткаченко Т.А.)</a:t>
          </a:r>
        </a:p>
      </dsp:txBody>
      <dsp:txXfrm>
        <a:off x="3401779" y="2343742"/>
        <a:ext cx="1405404" cy="1606756"/>
      </dsp:txXfrm>
    </dsp:sp>
    <dsp:sp modelId="{E59E7684-025E-4371-B73A-C3AEF622A8D9}">
      <dsp:nvSpPr>
        <dsp:cNvPr id="0" name=""/>
        <dsp:cNvSpPr/>
      </dsp:nvSpPr>
      <dsp:spPr>
        <a:xfrm>
          <a:off x="5102318" y="2343742"/>
          <a:ext cx="1405404" cy="16467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Схема составления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Рассказа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(</a:t>
          </a:r>
          <a:r>
            <a:rPr kumimoji="0" lang="ru-RU" sz="14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Ефименкова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Л.Н.)</a:t>
          </a:r>
        </a:p>
      </dsp:txBody>
      <dsp:txXfrm>
        <a:off x="5102318" y="2343742"/>
        <a:ext cx="1405404" cy="1646712"/>
      </dsp:txXfrm>
    </dsp:sp>
    <dsp:sp modelId="{E08B51F7-A39B-4802-A814-B0C171010335}">
      <dsp:nvSpPr>
        <dsp:cNvPr id="0" name=""/>
        <dsp:cNvSpPr/>
      </dsp:nvSpPr>
      <dsp:spPr>
        <a:xfrm>
          <a:off x="6802857" y="2343742"/>
          <a:ext cx="1405404" cy="146273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Коллаж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(</a:t>
          </a:r>
          <a:r>
            <a:rPr kumimoji="0" lang="ru-RU" sz="1400" b="1" i="0" u="none" strike="noStrike" kern="1200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Большева</a:t>
          </a:r>
          <a:r>
            <a:rPr kumimoji="0" lang="ru-RU" sz="1400" b="1" i="0" u="none" strike="noStrike" kern="1200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cs typeface="Arial" charset="0"/>
            </a:rPr>
            <a:t> Т.В.)</a:t>
          </a:r>
        </a:p>
      </dsp:txBody>
      <dsp:txXfrm>
        <a:off x="6802857" y="2343742"/>
        <a:ext cx="1405404" cy="14627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D48068F-D532-4837-ACA6-22196432E490}">
      <dsp:nvSpPr>
        <dsp:cNvPr id="0" name=""/>
        <dsp:cNvSpPr/>
      </dsp:nvSpPr>
      <dsp:spPr>
        <a:xfrm>
          <a:off x="0" y="0"/>
          <a:ext cx="4064000" cy="40640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18AA842-B0B6-4639-B8E5-2E907275D83C}">
      <dsp:nvSpPr>
        <dsp:cNvPr id="0" name=""/>
        <dsp:cNvSpPr/>
      </dsp:nvSpPr>
      <dsp:spPr>
        <a:xfrm>
          <a:off x="2032000" y="0"/>
          <a:ext cx="6254808" cy="40640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Обогащение словарного запаса</a:t>
          </a:r>
          <a:endParaRPr lang="ru-RU" sz="2600" kern="1200" dirty="0"/>
        </a:p>
      </dsp:txBody>
      <dsp:txXfrm>
        <a:off x="2032000" y="0"/>
        <a:ext cx="6254808" cy="863599"/>
      </dsp:txXfrm>
    </dsp:sp>
    <dsp:sp modelId="{D2394170-2B9E-473B-A073-199E40C78004}">
      <dsp:nvSpPr>
        <dsp:cNvPr id="0" name=""/>
        <dsp:cNvSpPr/>
      </dsp:nvSpPr>
      <dsp:spPr>
        <a:xfrm>
          <a:off x="533399" y="863599"/>
          <a:ext cx="2997200" cy="29972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1351932"/>
            <a:satOff val="10511"/>
            <a:lumOff val="-869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5F4413-7D1A-4AAD-9EFB-095952E4B033}">
      <dsp:nvSpPr>
        <dsp:cNvPr id="0" name=""/>
        <dsp:cNvSpPr/>
      </dsp:nvSpPr>
      <dsp:spPr>
        <a:xfrm>
          <a:off x="2032000" y="863599"/>
          <a:ext cx="6254808" cy="29972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1351932"/>
              <a:satOff val="10511"/>
              <a:lumOff val="-869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Обучение составлению рассказов</a:t>
          </a:r>
          <a:endParaRPr lang="ru-RU" sz="2600" kern="1200" dirty="0"/>
        </a:p>
      </dsp:txBody>
      <dsp:txXfrm>
        <a:off x="2032000" y="863599"/>
        <a:ext cx="6254808" cy="863600"/>
      </dsp:txXfrm>
    </dsp:sp>
    <dsp:sp modelId="{09801D35-4175-4B8A-BFFC-E55C476417A1}">
      <dsp:nvSpPr>
        <dsp:cNvPr id="0" name=""/>
        <dsp:cNvSpPr/>
      </dsp:nvSpPr>
      <dsp:spPr>
        <a:xfrm>
          <a:off x="1066800" y="1727200"/>
          <a:ext cx="1930400" cy="19304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2703864"/>
            <a:satOff val="21022"/>
            <a:lumOff val="-173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058D2B-D335-494D-A1DB-FB723DADD4DA}">
      <dsp:nvSpPr>
        <dsp:cNvPr id="0" name=""/>
        <dsp:cNvSpPr/>
      </dsp:nvSpPr>
      <dsp:spPr>
        <a:xfrm>
          <a:off x="2032000" y="1727200"/>
          <a:ext cx="6254808" cy="1930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2703864"/>
              <a:satOff val="21022"/>
              <a:lumOff val="-1738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Пересказ художественной литературы</a:t>
          </a:r>
          <a:endParaRPr lang="ru-RU" sz="2600" kern="1200" dirty="0"/>
        </a:p>
      </dsp:txBody>
      <dsp:txXfrm>
        <a:off x="2032000" y="1727200"/>
        <a:ext cx="6254808" cy="863600"/>
      </dsp:txXfrm>
    </dsp:sp>
    <dsp:sp modelId="{F8AE1E17-CC3D-40DC-AB5B-C5806E4255EA}">
      <dsp:nvSpPr>
        <dsp:cNvPr id="0" name=""/>
        <dsp:cNvSpPr/>
      </dsp:nvSpPr>
      <dsp:spPr>
        <a:xfrm>
          <a:off x="1600200" y="2590800"/>
          <a:ext cx="863600" cy="863600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-4055795"/>
            <a:satOff val="31533"/>
            <a:lumOff val="-26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9D0E32-F787-46C3-979E-C5B428E61671}">
      <dsp:nvSpPr>
        <dsp:cNvPr id="0" name=""/>
        <dsp:cNvSpPr/>
      </dsp:nvSpPr>
      <dsp:spPr>
        <a:xfrm>
          <a:off x="2032000" y="2590800"/>
          <a:ext cx="6254808" cy="8636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-4055795"/>
              <a:satOff val="31533"/>
              <a:lumOff val="-26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/>
            <a:t>Отгадывание и загадывание загадок</a:t>
          </a:r>
          <a:endParaRPr lang="ru-RU" sz="2600" kern="1200" dirty="0"/>
        </a:p>
      </dsp:txBody>
      <dsp:txXfrm>
        <a:off x="2032000" y="2590800"/>
        <a:ext cx="6254808" cy="8636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69B992BC-28B0-496E-BA4F-DFA8B8D558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6609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264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ru-RU" sz="800" smtClean="0"/>
              <a:t>1.В дошкольном учреждении должны быть созданы условия для развития речи детей в общении со взрослыми и сверстниками: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сотрудники побуждают детей обращаться к взрослым с вопросами, суждениями, высказываниями;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сотрудники побуждают детей к речевому общению между собой.</a:t>
            </a:r>
            <a:endParaRPr lang="ru-RU" sz="800" b="1" smtClean="0"/>
          </a:p>
          <a:p>
            <a:pPr>
              <a:lnSpc>
                <a:spcPct val="80000"/>
              </a:lnSpc>
            </a:pPr>
            <a:r>
              <a:rPr lang="ru-RU" sz="800" b="1" smtClean="0"/>
              <a:t>2.</a:t>
            </a:r>
            <a:r>
              <a:rPr lang="ru-RU" sz="800" smtClean="0"/>
              <a:t> Сотрудники задают детям образцы правильной литературной речи: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речь сотрудников четкая, ясная, красочная, полная, грамматически правильная;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в речь включаются разнообразные образцы речевого этикета.</a:t>
            </a:r>
            <a:endParaRPr lang="ru-RU" sz="800" b="1" smtClean="0"/>
          </a:p>
          <a:p>
            <a:pPr>
              <a:lnSpc>
                <a:spcPct val="80000"/>
              </a:lnSpc>
            </a:pPr>
            <a:r>
              <a:rPr lang="ru-RU" sz="800" b="1" smtClean="0"/>
              <a:t>3.</a:t>
            </a:r>
            <a:r>
              <a:rPr lang="ru-RU" sz="800" smtClean="0"/>
              <a:t> Сотрудники обеспечивают развитие звуковой культуры речи со стороны детей в соответствии с их возрастными особенностями: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следят за правильным произношением, в случае необходимости поправляют и упражняют детей (организуют звукоподражательные игры, проводят занятия по звуковому анализу слова, используют чистоговорки, скороговорки, загадки, стихотворения);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наблюдают за темпом и громкостью речи детей, в случае необходимости деликатно поправляют их.</a:t>
            </a:r>
            <a:endParaRPr lang="ru-RU" sz="800" b="1" smtClean="0"/>
          </a:p>
          <a:p>
            <a:pPr>
              <a:lnSpc>
                <a:spcPct val="80000"/>
              </a:lnSpc>
            </a:pPr>
            <a:r>
              <a:rPr lang="ru-RU" sz="800" b="1" smtClean="0"/>
              <a:t>4.</a:t>
            </a:r>
            <a:r>
              <a:rPr lang="ru-RU" sz="800" smtClean="0"/>
              <a:t> Сотрудники обеспечивают детям условия для обогащения их словаря с учетом возрастных особенностей: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сотрудники обеспечивают детям условия для включения детьми называемых предметов и явлений в игру и предметную деятельность;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помогают ребенку овладеть названием предметов и явлений, их свойств, рассказывать о них;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обеспечивают развитие образной стороны речи (переносный смысл слов);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знакомят детей с синонимами, антонимами, омонимами.</a:t>
            </a:r>
            <a:endParaRPr lang="ru-RU" sz="800" b="1" smtClean="0"/>
          </a:p>
          <a:p>
            <a:pPr>
              <a:lnSpc>
                <a:spcPct val="80000"/>
              </a:lnSpc>
            </a:pPr>
            <a:r>
              <a:rPr lang="ru-RU" sz="800" b="1" smtClean="0"/>
              <a:t>5.</a:t>
            </a:r>
            <a:r>
              <a:rPr lang="ru-RU" sz="800" smtClean="0"/>
              <a:t> Сотрудники создают условия для овладения детьми грамматическим строем речи: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учат правильно связывать слова в падеже, числе, во времени, роде, пользоваться суффиксами;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учат формулировать вопросы и отвечать на них, строить предложения.</a:t>
            </a:r>
            <a:endParaRPr lang="ru-RU" sz="800" b="1" smtClean="0"/>
          </a:p>
          <a:p>
            <a:pPr>
              <a:lnSpc>
                <a:spcPct val="80000"/>
              </a:lnSpc>
            </a:pPr>
            <a:r>
              <a:rPr lang="ru-RU" sz="800" b="1" smtClean="0"/>
              <a:t>6.</a:t>
            </a:r>
            <a:r>
              <a:rPr lang="ru-RU" sz="800" smtClean="0"/>
              <a:t> Сотрудники развивают у детей связную речь с учетом их возрастных особенностей: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поощряют детей к рассказыванию, развернутому изложению определенного содержания;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организуют диалоги между детьми и со взрослыми.</a:t>
            </a:r>
            <a:endParaRPr lang="ru-RU" sz="800" b="1" smtClean="0"/>
          </a:p>
          <a:p>
            <a:pPr>
              <a:lnSpc>
                <a:spcPct val="80000"/>
              </a:lnSpc>
            </a:pPr>
            <a:r>
              <a:rPr lang="ru-RU" sz="800" b="1" smtClean="0"/>
              <a:t>7.</a:t>
            </a:r>
            <a:r>
              <a:rPr lang="ru-RU" sz="800" smtClean="0"/>
              <a:t> Уделяют специальное внимание развитию у детей понимания речи, упражняя детей в выполнении словесной инструкции.</a:t>
            </a:r>
            <a:endParaRPr lang="ru-RU" sz="800" b="1" smtClean="0"/>
          </a:p>
          <a:p>
            <a:pPr>
              <a:lnSpc>
                <a:spcPct val="80000"/>
              </a:lnSpc>
            </a:pPr>
            <a:r>
              <a:rPr lang="ru-RU" sz="800" b="1" smtClean="0"/>
              <a:t>8.</a:t>
            </a:r>
            <a:r>
              <a:rPr lang="ru-RU" sz="800" smtClean="0"/>
              <a:t> Сотрудники создают условия для развития планирующей и регулирующей функции речи детей в соответствии с их возрастными особенностями: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стимулируют детей комментировать свою речь;</a:t>
            </a:r>
          </a:p>
          <a:p>
            <a:pPr>
              <a:lnSpc>
                <a:spcPct val="80000"/>
              </a:lnSpc>
            </a:pPr>
            <a:r>
              <a:rPr lang="ru-RU" sz="800" smtClean="0"/>
              <a:t>-  упражняют в умении планировать свою деятельность.</a:t>
            </a:r>
            <a:endParaRPr lang="ru-RU" sz="800" b="1" smtClean="0"/>
          </a:p>
          <a:p>
            <a:pPr>
              <a:lnSpc>
                <a:spcPct val="80000"/>
              </a:lnSpc>
            </a:pPr>
            <a:r>
              <a:rPr lang="ru-RU" sz="800" b="1" smtClean="0"/>
              <a:t>9.</a:t>
            </a:r>
            <a:r>
              <a:rPr lang="ru-RU" sz="800" smtClean="0"/>
              <a:t> Приобщают детей к культуре чтения художественной литературы.</a:t>
            </a:r>
            <a:endParaRPr lang="ru-RU" sz="800" b="1" smtClean="0"/>
          </a:p>
          <a:p>
            <a:pPr>
              <a:lnSpc>
                <a:spcPct val="80000"/>
              </a:lnSpc>
            </a:pPr>
            <a:r>
              <a:rPr lang="ru-RU" sz="800" b="1" smtClean="0"/>
              <a:t>10.</a:t>
            </a:r>
            <a:r>
              <a:rPr lang="ru-RU" sz="800" smtClean="0"/>
              <a:t> Сотрудники поощряют детское словотворчество. </a:t>
            </a:r>
          </a:p>
          <a:p>
            <a:pPr>
              <a:lnSpc>
                <a:spcPct val="80000"/>
              </a:lnSpc>
            </a:pPr>
            <a:endParaRPr lang="ru-RU" sz="80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z="9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F96836-AC94-445B-91B7-1B355373B46A}" type="slidenum">
              <a:rPr lang="ru-RU" smtClean="0"/>
              <a:pPr/>
              <a:t>16</a:t>
            </a:fld>
            <a:endParaRPr lang="ru-RU" smtClean="0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ru-RU" smtClean="0"/>
              <a:t>Как любая работа, мнемотехника строится от простого к сложному. Необходимо начинать работу с простейших мнемоквадратов, последовательно переходить к мнемодорожкам, и позже - к мнемотаблицам. , т. к. у детей остаются в памяти отдельные образы: елочка - зеленая, ягодка – красная. Позже - усложнять или заменять другой заставкой - изобразить персонажа в графическом виде. Например: лиса – состоит из оранжевых геометрических фигур </a:t>
            </a:r>
            <a:r>
              <a:rPr lang="ru-RU" i="1" smtClean="0"/>
              <a:t>(треугольника и круга)</a:t>
            </a:r>
            <a:r>
              <a:rPr lang="ru-RU" smtClean="0"/>
              <a:t>, медведь – большой коричневый круг и т. д. </a:t>
            </a:r>
            <a:r>
              <a:rPr lang="ru-RU" u="sng" smtClean="0"/>
              <a:t>Для детей старшего возраста схемы желательно рисовать в одном цвете</a:t>
            </a:r>
            <a:r>
              <a:rPr lang="ru-RU" smtClean="0"/>
              <a:t>, чтобы не вовлекать внимание на яркость символических изображений. 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ru-RU" smtClean="0"/>
              <a:t>  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228600" indent="-228600"/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4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0FC6E4-E5EC-4221-9C87-A2B2D1813B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7A2FB0-F932-43E1-9E58-D0FECC4B02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таблицы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81AC4-63A1-4516-AF7D-ADFFE5E703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33525"/>
            <a:ext cx="8229600" cy="5019675"/>
          </a:xfrm>
        </p:spPr>
        <p:txBody>
          <a:bodyPr/>
          <a:lstStyle/>
          <a:p>
            <a:pPr lvl="0"/>
            <a:r>
              <a:rPr lang="ru-RU" noProof="0" smtClean="0"/>
              <a:t>Вставка диаграммы</a:t>
            </a:r>
            <a:endParaRPr lang="ru-RU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DB6E12-ECF9-43CA-8117-BF80AF9A03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3FB29-3BC0-4A30-98BB-CD41A917E3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533525"/>
            <a:ext cx="4038600" cy="50196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D6A04-4BB2-4D43-9049-DC315860A9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C5F3E-25BB-46B7-B069-B1FD9DBC9C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45359E-DDFD-4F99-84D6-655A2013E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2FFF8-73D4-49BE-BD24-19D7FE3CE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655F19-6236-4D98-9CC3-D451B9AAC3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0D5AE-A3BD-484F-A607-6CD47F8F5A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6172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6172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3B9F61-E11E-4B44-9921-814BC88AD5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7"/>
          <p:cNvSpPr>
            <a:spLocks noGrp="1" noChangeArrowheads="1"/>
          </p:cNvSpPr>
          <p:nvPr>
            <p:ph type="ftr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chemeClr val="bg1">
                <a:gamma/>
                <a:tint val="0"/>
                <a:invGamma/>
              </a:schemeClr>
            </a:gs>
            <a:gs pos="100000">
              <a:schemeClr val="bg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0"/>
          <p:cNvGrpSpPr>
            <a:grpSpLocks/>
          </p:cNvGrpSpPr>
          <p:nvPr/>
        </p:nvGrpSpPr>
        <p:grpSpPr bwMode="auto">
          <a:xfrm>
            <a:off x="0" y="0"/>
            <a:ext cx="9144000" cy="1447800"/>
            <a:chOff x="0" y="0"/>
            <a:chExt cx="5760" cy="912"/>
          </a:xfrm>
        </p:grpSpPr>
        <p:sp>
          <p:nvSpPr>
            <p:cNvPr id="1031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5760" cy="240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28627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2" name="Rectangle 8"/>
            <p:cNvSpPr>
              <a:spLocks noChangeArrowheads="1"/>
            </p:cNvSpPr>
            <p:nvPr userDrawn="1"/>
          </p:nvSpPr>
          <p:spPr bwMode="gray">
            <a:xfrm>
              <a:off x="1248" y="240"/>
              <a:ext cx="4512" cy="480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3" name="Rectangle 9"/>
            <p:cNvSpPr>
              <a:spLocks noChangeArrowheads="1"/>
            </p:cNvSpPr>
            <p:nvPr userDrawn="1"/>
          </p:nvSpPr>
          <p:spPr bwMode="gray">
            <a:xfrm>
              <a:off x="0" y="720"/>
              <a:ext cx="5760" cy="192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pic>
        <p:nvPicPr>
          <p:cNvPr id="1027" name="Picture 26" descr="02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715250" y="77788"/>
            <a:ext cx="1066800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74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33525"/>
            <a:ext cx="8229600" cy="501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613525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pPr>
              <a:defRPr/>
            </a:pPr>
            <a:fld id="{A7DB761A-3483-48CC-8AB1-6546B7A084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3" name="Picture 24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8424863" y="95250"/>
            <a:ext cx="673100" cy="56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4" name="Picture 25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8001000" y="311150"/>
            <a:ext cx="914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51" name="Rectangle 2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57200" y="1143000"/>
            <a:ext cx="8458200" cy="23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r>
              <a:rPr lang="en-US"/>
              <a:t>www.themegallery.com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111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3.e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Visio_2003_2010222.vsd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4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685800" y="1196975"/>
            <a:ext cx="7773988" cy="4248150"/>
          </a:xfrm>
        </p:spPr>
        <p:txBody>
          <a:bodyPr/>
          <a:lstStyle/>
          <a:p>
            <a:pPr algn="ctr"/>
            <a:r>
              <a:rPr lang="ru-RU" dirty="0" smtClean="0"/>
              <a:t>Педсовет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solidFill>
                  <a:srgbClr val="003300"/>
                </a:solidFill>
              </a:rPr>
              <a:t>«Особенности современных форм, методов работы в ДОУ по развитию речи дошкольников»</a:t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dirty="0" smtClean="0">
                <a:solidFill>
                  <a:srgbClr val="003300"/>
                </a:solidFill>
              </a:rPr>
              <a:t/>
            </a:r>
            <a:br>
              <a:rPr lang="ru-RU" dirty="0" smtClean="0">
                <a:solidFill>
                  <a:srgbClr val="003300"/>
                </a:solidFill>
              </a:rPr>
            </a:br>
            <a:r>
              <a:rPr lang="ru-RU" sz="2000" dirty="0" smtClean="0">
                <a:solidFill>
                  <a:srgbClr val="003300"/>
                </a:solidFill>
              </a:rPr>
              <a:t>ст. воспитатель МБДОУ №7 «Жемчужинка»</a:t>
            </a:r>
            <a:br>
              <a:rPr lang="ru-RU" sz="2000" dirty="0" smtClean="0">
                <a:solidFill>
                  <a:srgbClr val="003300"/>
                </a:solidFill>
              </a:rPr>
            </a:br>
            <a:r>
              <a:rPr lang="ru-RU" sz="2000" dirty="0" smtClean="0">
                <a:solidFill>
                  <a:srgbClr val="003300"/>
                </a:solidFill>
              </a:rPr>
              <a:t>Константиненко О.С.</a:t>
            </a:r>
            <a:br>
              <a:rPr lang="ru-RU" sz="2000" dirty="0" smtClean="0">
                <a:solidFill>
                  <a:srgbClr val="003300"/>
                </a:solidFill>
              </a:rPr>
            </a:br>
            <a:r>
              <a:rPr lang="ru-RU" sz="2000" dirty="0" smtClean="0">
                <a:solidFill>
                  <a:srgbClr val="003300"/>
                </a:solidFill>
              </a:rPr>
              <a:t>2020г.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>
          <a:xfrm>
            <a:off x="656580" y="3645024"/>
            <a:ext cx="8458200" cy="23971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00808"/>
            <a:ext cx="9114780" cy="5157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364088" y="2780928"/>
            <a:ext cx="3240360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22521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10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188913"/>
            <a:ext cx="8435975" cy="1103312"/>
          </a:xfrm>
        </p:spPr>
        <p:txBody>
          <a:bodyPr/>
          <a:lstStyle/>
          <a:p>
            <a:pPr algn="ctr"/>
            <a:r>
              <a:rPr lang="ru-RU" sz="3200" smtClean="0"/>
              <a:t>Современные образовательные технологии</a:t>
            </a: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105915534"/>
              </p:ext>
            </p:extLst>
          </p:nvPr>
        </p:nvGraphicFramePr>
        <p:xfrm>
          <a:off x="107504" y="1557338"/>
          <a:ext cx="8569771" cy="5300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8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smtClean="0"/>
              <a:t>Мнемотехнику в дошкольной педагогике называют по-разному</a:t>
            </a:r>
          </a:p>
        </p:txBody>
      </p:sp>
      <p:graphicFrame>
        <p:nvGraphicFramePr>
          <p:cNvPr id="2" name="Схема 1"/>
          <p:cNvGraphicFramePr/>
          <p:nvPr/>
        </p:nvGraphicFramePr>
        <p:xfrm>
          <a:off x="431800" y="1514475"/>
          <a:ext cx="8208963" cy="4968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Мнемотехника</a:t>
            </a:r>
          </a:p>
        </p:txBody>
      </p:sp>
      <p:sp>
        <p:nvSpPr>
          <p:cNvPr id="92162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(греч.) – «искусство запоминания» - это система методов и приемов, обеспечивающих успешное запоминание, сохранение и воспроизведение информации.</a:t>
            </a:r>
          </a:p>
          <a:p>
            <a:pPr algn="just">
              <a:buFontTx/>
              <a:buNone/>
            </a:pPr>
            <a:endParaRPr lang="ru-RU" sz="2000" smtClean="0">
              <a:solidFill>
                <a:srgbClr val="003300"/>
              </a:solidFill>
            </a:endParaRPr>
          </a:p>
          <a:p>
            <a:pPr algn="ctr">
              <a:buFontTx/>
              <a:buNone/>
            </a:pPr>
            <a:r>
              <a:rPr lang="ru-RU" sz="2000" b="1" smtClean="0">
                <a:solidFill>
                  <a:srgbClr val="003300"/>
                </a:solidFill>
              </a:rPr>
              <a:t>Использование мнемотехники в обучении дошкольников позволяет решить такие задачи как:</a:t>
            </a:r>
          </a:p>
          <a:p>
            <a:pPr algn="ctr">
              <a:buFontTx/>
              <a:buNone/>
            </a:pPr>
            <a:endParaRPr lang="ru-RU" sz="2000" b="1" smtClean="0">
              <a:solidFill>
                <a:srgbClr val="003300"/>
              </a:solidFill>
            </a:endParaRP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1. Развитие связной речи;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2.  Преобразование абстрактных символов в образы (перекодирование информации);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3. Развитие мелкой моторики рук;</a:t>
            </a:r>
          </a:p>
          <a:p>
            <a:pPr>
              <a:buFontTx/>
              <a:buNone/>
            </a:pPr>
            <a:r>
              <a:rPr lang="ru-RU" sz="2000" smtClean="0">
                <a:solidFill>
                  <a:srgbClr val="003300"/>
                </a:solidFill>
              </a:rPr>
              <a:t>4. Развитие основных психических процессов – памяти, внимания, образного мышления; помогает овладение приёмами работы с мнемотаблицами и сокращает время обучения. </a:t>
            </a:r>
          </a:p>
          <a:p>
            <a:pPr>
              <a:buFontTx/>
              <a:buNone/>
            </a:pPr>
            <a:endParaRPr lang="ru-RU" sz="2000" smtClean="0">
              <a:solidFill>
                <a:srgbClr val="003300"/>
              </a:solidFill>
            </a:endParaRPr>
          </a:p>
        </p:txBody>
      </p:sp>
      <p:sp>
        <p:nvSpPr>
          <p:cNvPr id="92163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138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dirty="0" smtClean="0"/>
              <a:t>МНЕМОТАБЛИЦЫ</a:t>
            </a:r>
          </a:p>
        </p:txBody>
      </p:sp>
      <p:pic>
        <p:nvPicPr>
          <p:cNvPr id="94210" name="Picture 4" descr="весн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57338"/>
            <a:ext cx="338455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8514" name="Group 146"/>
          <p:cNvGraphicFramePr>
            <a:graphicFrameLocks noGrp="1"/>
          </p:cNvGraphicFramePr>
          <p:nvPr>
            <p:ph sz="half" idx="4294967295"/>
          </p:nvPr>
        </p:nvGraphicFramePr>
        <p:xfrm>
          <a:off x="3924300" y="1989138"/>
          <a:ext cx="5040313" cy="4513899"/>
        </p:xfrm>
        <a:graphic>
          <a:graphicData uri="http://schemas.openxmlformats.org/drawingml/2006/table">
            <a:tbl>
              <a:tblPr/>
              <a:tblGrid>
                <a:gridCol w="1681163"/>
                <a:gridCol w="1677987"/>
                <a:gridCol w="1681163"/>
              </a:tblGrid>
              <a:tr h="614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 дворе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звенит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капель,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 полям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бежит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ручей,</a:t>
                      </a:r>
                      <a:endParaRPr kumimoji="0" lang="ru-RU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7538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 дорогах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лужи.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Скоро выйдут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27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муравьи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после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зимней стужи.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59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Пробирается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медведь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сквозь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143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лесной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валежник.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Стали птицы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8650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песни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петь,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 зацвёл подснежник.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4245" name="Rectangle 143"/>
          <p:cNvSpPr>
            <a:spLocks noChangeArrowheads="1"/>
          </p:cNvSpPr>
          <p:nvPr/>
        </p:nvSpPr>
        <p:spPr bwMode="auto">
          <a:xfrm>
            <a:off x="5076825" y="1484313"/>
            <a:ext cx="26638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«Весна»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mtClean="0"/>
              <a:t>«Новый Год»</a:t>
            </a:r>
          </a:p>
        </p:txBody>
      </p:sp>
      <p:pic>
        <p:nvPicPr>
          <p:cNvPr id="60422" name="Picture 6" descr="новый год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3850" y="1700213"/>
            <a:ext cx="3671888" cy="4824412"/>
          </a:xfrm>
        </p:spPr>
      </p:pic>
      <p:graphicFrame>
        <p:nvGraphicFramePr>
          <p:cNvPr id="60517" name="Group 101"/>
          <p:cNvGraphicFramePr>
            <a:graphicFrameLocks noGrp="1"/>
          </p:cNvGraphicFramePr>
          <p:nvPr>
            <p:ph idx="4294967295"/>
          </p:nvPr>
        </p:nvGraphicFramePr>
        <p:xfrm>
          <a:off x="4211638" y="1773238"/>
          <a:ext cx="4475162" cy="4779963"/>
        </p:xfrm>
        <a:graphic>
          <a:graphicData uri="http://schemas.openxmlformats.org/drawingml/2006/table">
            <a:tbl>
              <a:tblPr/>
              <a:tblGrid>
                <a:gridCol w="1492250"/>
                <a:gridCol w="1490662"/>
                <a:gridCol w="1492250"/>
              </a:tblGrid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Встали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девочки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 кружок,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встали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и примолкли.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Дед Мороз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7263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огни зажёг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 высокой ёлке.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Наверху -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звезда,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бусы в два ряда.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Пусть не гаснет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5567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ёлка, 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пусть горит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Verdana" pitchFamily="34" charset="0"/>
                          <a:cs typeface="Times New Roman" pitchFamily="18" charset="0"/>
                        </a:rPr>
                        <a:t>всегда!</a:t>
                      </a:r>
                      <a:endParaRPr kumimoji="0" lang="ru-RU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5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05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9" name="Picture 5" descr="img1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23528" y="2780928"/>
            <a:ext cx="2376487" cy="2182812"/>
          </a:xfrm>
          <a:noFill/>
        </p:spPr>
      </p:pic>
      <p:pic>
        <p:nvPicPr>
          <p:cNvPr id="47110" name="Picture 6" descr="im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1556792"/>
            <a:ext cx="5761037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111" name="Picture 7" descr="img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872" y="3789040"/>
            <a:ext cx="4248472" cy="278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138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381000"/>
            <a:ext cx="8229600" cy="746125"/>
          </a:xfrm>
        </p:spPr>
        <p:txBody>
          <a:bodyPr/>
          <a:lstStyle/>
          <a:p>
            <a:pPr algn="ctr"/>
            <a:r>
              <a:rPr lang="ru-RU" dirty="0" smtClean="0"/>
              <a:t>МНЕМОТАБЛИЦЫ</a:t>
            </a:r>
          </a:p>
        </p:txBody>
      </p: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7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47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smtClean="0"/>
              <a:t>Предметно-схематические модели Т.А.Ткаченко</a:t>
            </a:r>
          </a:p>
        </p:txBody>
      </p:sp>
      <p:sp>
        <p:nvSpPr>
          <p:cNvPr id="99330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5" name="Блок-схема: процесс 4"/>
          <p:cNvSpPr/>
          <p:nvPr/>
        </p:nvSpPr>
        <p:spPr>
          <a:xfrm>
            <a:off x="6929438" y="1143000"/>
            <a:ext cx="2214562" cy="285750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9332" name="Рисунок 3" descr="Схема № 2"/>
          <p:cNvPicPr>
            <a:picLocks noChangeAspect="1" noChangeArrowheads="1"/>
          </p:cNvPicPr>
          <p:nvPr/>
        </p:nvPicPr>
        <p:blipFill>
          <a:blip r:embed="rId3" cstate="print"/>
          <a:srcRect t="4404"/>
          <a:stretch>
            <a:fillRect/>
          </a:stretch>
        </p:blipFill>
        <p:spPr bwMode="auto">
          <a:xfrm>
            <a:off x="684213" y="1989138"/>
            <a:ext cx="7323137" cy="468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9333" name="Text Box 7"/>
          <p:cNvSpPr txBox="1">
            <a:spLocks noChangeArrowheads="1"/>
          </p:cNvSpPr>
          <p:nvPr/>
        </p:nvSpPr>
        <p:spPr bwMode="auto">
          <a:xfrm>
            <a:off x="2484438" y="1484313"/>
            <a:ext cx="4152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>
                <a:solidFill>
                  <a:schemeClr val="tx2"/>
                </a:solidFill>
              </a:rPr>
              <a:t>Схема описания и сравнения посуды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Рисунок 2" descr="SWScan00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9992" y="1844824"/>
            <a:ext cx="431405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611560" y="332657"/>
            <a:ext cx="624644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336600"/>
                </a:solidFill>
              </a:rPr>
              <a:t>Составление рассказов-описаний</a:t>
            </a:r>
            <a:br>
              <a:rPr lang="ru-RU" sz="2000" b="1" dirty="0" smtClean="0">
                <a:solidFill>
                  <a:srgbClr val="336600"/>
                </a:solidFill>
              </a:rPr>
            </a:br>
            <a:r>
              <a:rPr lang="ru-RU" sz="2000" b="1" dirty="0" smtClean="0">
                <a:solidFill>
                  <a:srgbClr val="336600"/>
                </a:solidFill>
              </a:rPr>
              <a:t> по теме « Игрушки»</a:t>
            </a:r>
            <a:endParaRPr lang="ru-RU" sz="2000" dirty="0">
              <a:solidFill>
                <a:srgbClr val="33660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39552" y="2060848"/>
            <a:ext cx="338437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1. Цвет. </a:t>
            </a:r>
            <a:r>
              <a:rPr lang="ru-RU" b="1" i="1" dirty="0" smtClean="0">
                <a:solidFill>
                  <a:srgbClr val="002060"/>
                </a:solidFill>
              </a:rPr>
              <a:t>(Какого цвета игрушка?)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2. Форма. </a:t>
            </a:r>
            <a:r>
              <a:rPr lang="ru-RU" b="1" i="1" dirty="0" smtClean="0">
                <a:solidFill>
                  <a:srgbClr val="002060"/>
                </a:solidFill>
              </a:rPr>
              <a:t>(Какой она формы?)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3. </a:t>
            </a:r>
            <a:r>
              <a:rPr lang="ru-RU" b="1" dirty="0" smtClean="0">
                <a:solidFill>
                  <a:srgbClr val="002060"/>
                </a:solidFill>
              </a:rPr>
              <a:t>Мячи. </a:t>
            </a:r>
            <a:r>
              <a:rPr lang="ru-RU" b="1" i="1" dirty="0" smtClean="0">
                <a:solidFill>
                  <a:srgbClr val="002060"/>
                </a:solidFill>
              </a:rPr>
              <a:t>(Какого размера игрушка?)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4. Детали машины. </a:t>
            </a:r>
            <a:r>
              <a:rPr lang="ru-RU" b="1" i="1" dirty="0" smtClean="0">
                <a:solidFill>
                  <a:srgbClr val="002060"/>
                </a:solidFill>
              </a:rPr>
              <a:t>(Назови ее детали.)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5.  </a:t>
            </a:r>
            <a:r>
              <a:rPr lang="ru-RU" b="1" dirty="0" smtClean="0">
                <a:solidFill>
                  <a:srgbClr val="002060"/>
                </a:solidFill>
              </a:rPr>
              <a:t>Контур с вопросом. </a:t>
            </a:r>
            <a:r>
              <a:rPr lang="ru-RU" b="1" i="1" dirty="0" smtClean="0">
                <a:solidFill>
                  <a:srgbClr val="002060"/>
                </a:solidFill>
              </a:rPr>
              <a:t>(Из какого материала сделана игрушка?)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6.  Рука. </a:t>
            </a:r>
            <a:r>
              <a:rPr lang="ru-RU" b="1" i="1" dirty="0" smtClean="0">
                <a:solidFill>
                  <a:srgbClr val="002060"/>
                </a:solidFill>
              </a:rPr>
              <a:t>(Как с этой игрушкой можно играть?)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pic>
        <p:nvPicPr>
          <p:cNvPr id="6" name="Рисунок 2" descr="SWScan00_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059832" y="1484784"/>
            <a:ext cx="5832648" cy="4957415"/>
          </a:xfrm>
          <a:prstGeom prst="rect">
            <a:avLst/>
          </a:prstGeom>
          <a:noFill/>
        </p:spPr>
      </p:pic>
      <p:sp>
        <p:nvSpPr>
          <p:cNvPr id="7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476672"/>
            <a:ext cx="7715200" cy="648072"/>
          </a:xfrm>
        </p:spPr>
        <p:txBody>
          <a:bodyPr/>
          <a:lstStyle/>
          <a:p>
            <a:pPr eaLnBrk="1" hangingPunct="1"/>
            <a:r>
              <a:rPr lang="ru-RU" sz="2400" b="1" i="1" dirty="0" smtClean="0">
                <a:solidFill>
                  <a:srgbClr val="336600"/>
                </a:solidFill>
              </a:rPr>
              <a:t>Составить рассказ о своей  семье.</a:t>
            </a:r>
            <a:r>
              <a:rPr lang="ru-RU" sz="2400" dirty="0" smtClean="0">
                <a:solidFill>
                  <a:srgbClr val="336600"/>
                </a:solidFill>
              </a:rPr>
              <a:t>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1988840"/>
            <a:ext cx="295232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1.Ребенок. </a:t>
            </a:r>
            <a:r>
              <a:rPr lang="ru-RU" b="1" i="1" dirty="0" smtClean="0">
                <a:solidFill>
                  <a:srgbClr val="002060"/>
                </a:solidFill>
              </a:rPr>
              <a:t>(Твое имя.)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ru-RU" b="1" dirty="0" smtClean="0">
                <a:solidFill>
                  <a:srgbClr val="002060"/>
                </a:solidFill>
              </a:rPr>
              <a:t>2.Три человечка. </a:t>
            </a:r>
            <a:r>
              <a:rPr lang="ru-RU" b="1" i="1" dirty="0" smtClean="0">
                <a:solidFill>
                  <a:srgbClr val="002060"/>
                </a:solidFill>
              </a:rPr>
              <a:t>(Имена родителей и членов семьи.)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3. Молоток. </a:t>
            </a:r>
            <a:r>
              <a:rPr lang="ru-RU" b="1" i="1" dirty="0" smtClean="0">
                <a:solidFill>
                  <a:srgbClr val="002060"/>
                </a:solidFill>
              </a:rPr>
              <a:t>(Профессия папы)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4. Фартук. </a:t>
            </a:r>
            <a:r>
              <a:rPr lang="ru-RU" b="1" i="1" dirty="0" smtClean="0">
                <a:solidFill>
                  <a:srgbClr val="002060"/>
                </a:solidFill>
              </a:rPr>
              <a:t>(Профессия мамы.)</a:t>
            </a:r>
          </a:p>
          <a:p>
            <a:pPr eaLnBrk="1" hangingPunct="1"/>
            <a:r>
              <a:rPr lang="ru-RU" b="1" i="1" dirty="0" smtClean="0">
                <a:solidFill>
                  <a:srgbClr val="002060"/>
                </a:solidFill>
              </a:rPr>
              <a:t>5. </a:t>
            </a:r>
            <a:r>
              <a:rPr lang="ru-RU" b="1" dirty="0" smtClean="0">
                <a:solidFill>
                  <a:srgbClr val="002060"/>
                </a:solidFill>
              </a:rPr>
              <a:t>Клубок ниток. </a:t>
            </a:r>
            <a:r>
              <a:rPr lang="ru-RU" b="1" i="1" dirty="0" smtClean="0">
                <a:solidFill>
                  <a:srgbClr val="002060"/>
                </a:solidFill>
              </a:rPr>
              <a:t>(Бабушка и дедушка.)</a:t>
            </a:r>
            <a:endParaRPr lang="ru-RU" b="1" dirty="0" smtClean="0">
              <a:solidFill>
                <a:srgbClr val="002060"/>
              </a:solidFill>
            </a:endParaRPr>
          </a:p>
          <a:p>
            <a:pPr eaLnBrk="1" hangingPunct="1"/>
            <a:r>
              <a:rPr lang="ru-RU" b="1" dirty="0" smtClean="0">
                <a:solidFill>
                  <a:srgbClr val="002060"/>
                </a:solidFill>
              </a:rPr>
              <a:t>6. Рука. </a:t>
            </a:r>
            <a:r>
              <a:rPr lang="ru-RU" b="1" i="1" dirty="0" smtClean="0">
                <a:solidFill>
                  <a:srgbClr val="002060"/>
                </a:solidFill>
              </a:rPr>
              <a:t>(Кто помогает тебе?)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1000"/>
            <a:ext cx="8291512" cy="1031875"/>
          </a:xfrm>
        </p:spPr>
        <p:txBody>
          <a:bodyPr/>
          <a:lstStyle/>
          <a:p>
            <a:pPr algn="ctr"/>
            <a:r>
              <a:rPr lang="ru-RU" smtClean="0"/>
              <a:t>Цель педсовета:</a:t>
            </a:r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11188" y="2276475"/>
            <a:ext cx="8229600" cy="3384550"/>
          </a:xfrm>
        </p:spPr>
        <p:txBody>
          <a:bodyPr/>
          <a:lstStyle/>
          <a:p>
            <a:r>
              <a:rPr lang="ru-RU" smtClean="0">
                <a:solidFill>
                  <a:srgbClr val="003300"/>
                </a:solidFill>
              </a:rPr>
              <a:t>Активизация форм повышения квалификации педагогов ДОУ.</a:t>
            </a:r>
          </a:p>
          <a:p>
            <a:r>
              <a:rPr lang="ru-RU" smtClean="0">
                <a:solidFill>
                  <a:srgbClr val="003300"/>
                </a:solidFill>
              </a:rPr>
              <a:t>Систематизация знаний педагогов об особенностях современных форм и методов работы по развитию речи дошкольников.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Методика коллаж Т.В. Большева</a:t>
            </a:r>
          </a:p>
        </p:txBody>
      </p:sp>
      <p:sp>
        <p:nvSpPr>
          <p:cNvPr id="101378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6" name="Блок-схема: процесс 5"/>
          <p:cNvSpPr/>
          <p:nvPr/>
        </p:nvSpPr>
        <p:spPr>
          <a:xfrm>
            <a:off x="7000875" y="1214438"/>
            <a:ext cx="2143125" cy="2143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214313" y="1571625"/>
            <a:ext cx="642937" cy="3571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" name="Блок-схема: процесс 8"/>
          <p:cNvSpPr/>
          <p:nvPr/>
        </p:nvSpPr>
        <p:spPr>
          <a:xfrm>
            <a:off x="5214938" y="1643063"/>
            <a:ext cx="642937" cy="357187"/>
          </a:xfrm>
          <a:prstGeom prst="flowChartProcess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01382" name="Picture 10" descr="Клипарт по мотивам сказки  &quot;Репка&quot;"/>
          <p:cNvPicPr>
            <a:picLocks noChangeAspect="1" noChangeArrowheads="1"/>
          </p:cNvPicPr>
          <p:nvPr/>
        </p:nvPicPr>
        <p:blipFill>
          <a:blip r:embed="rId2" cstate="print"/>
          <a:srcRect t="1378" r="3929" b="2786"/>
          <a:stretch>
            <a:fillRect/>
          </a:stretch>
        </p:blipFill>
        <p:spPr bwMode="auto">
          <a:xfrm>
            <a:off x="1547813" y="1557338"/>
            <a:ext cx="5976937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Содержимое 2"/>
          <p:cNvSpPr>
            <a:spLocks noGrp="1"/>
          </p:cNvSpPr>
          <p:nvPr>
            <p:ph idx="1"/>
          </p:nvPr>
        </p:nvSpPr>
        <p:spPr>
          <a:xfrm>
            <a:off x="468313" y="1557338"/>
            <a:ext cx="8229600" cy="5019675"/>
          </a:xfrm>
        </p:spPr>
        <p:txBody>
          <a:bodyPr/>
          <a:lstStyle/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  <a:p>
            <a:pPr algn="ctr">
              <a:buFontTx/>
              <a:buNone/>
            </a:pPr>
            <a:endParaRPr lang="ru-RU" dirty="0" smtClean="0"/>
          </a:p>
        </p:txBody>
      </p:sp>
      <p:sp>
        <p:nvSpPr>
          <p:cNvPr id="10240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mtClean="0"/>
              <a:t>Мнемотехника</a:t>
            </a:r>
          </a:p>
        </p:txBody>
      </p:sp>
      <p:sp>
        <p:nvSpPr>
          <p:cNvPr id="102403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415896" y="1644642"/>
          <a:ext cx="8286808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Блок-схема: процесс 5"/>
          <p:cNvSpPr/>
          <p:nvPr/>
        </p:nvSpPr>
        <p:spPr>
          <a:xfrm>
            <a:off x="6929438" y="1214438"/>
            <a:ext cx="2000250" cy="214312"/>
          </a:xfrm>
          <a:prstGeom prst="flowChartProcess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>
          <a:xfrm>
            <a:off x="722313" y="1124745"/>
            <a:ext cx="7772400" cy="4320480"/>
          </a:xfrm>
        </p:spPr>
        <p:txBody>
          <a:bodyPr/>
          <a:lstStyle/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у детей увеличивается круг знаний об окружающем мире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появляется желание пересказывать тексты, придумывать интересные истории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появляется интерес к заучиванию стихов и </a:t>
            </a:r>
            <a:r>
              <a:rPr lang="ru-RU" b="1" dirty="0" err="1" smtClean="0">
                <a:solidFill>
                  <a:srgbClr val="002060"/>
                </a:solidFill>
              </a:rPr>
              <a:t>потешек</a:t>
            </a:r>
            <a:r>
              <a:rPr lang="ru-RU" b="1" dirty="0" smtClean="0">
                <a:solidFill>
                  <a:srgbClr val="002060"/>
                </a:solidFill>
              </a:rPr>
              <a:t>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словарный запас выходит на более высокий уровень </a:t>
            </a:r>
          </a:p>
          <a:p>
            <a:pPr eaLnBrk="1" hangingPunct="1">
              <a:lnSpc>
                <a:spcPct val="150000"/>
              </a:lnSpc>
              <a:spcBef>
                <a:spcPts val="0"/>
              </a:spcBef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дети преодолевают робость, застенчивость, учатся свободно держаться перед аудиторией.</a:t>
            </a:r>
          </a:p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55776" y="404664"/>
            <a:ext cx="41764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99"/>
                </a:solidFill>
              </a:rPr>
              <a:t>РЕЗУЛЬТАТЫ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Заголовок 1"/>
          <p:cNvSpPr>
            <a:spLocks noGrp="1"/>
          </p:cNvSpPr>
          <p:nvPr>
            <p:ph type="title"/>
          </p:nvPr>
        </p:nvSpPr>
        <p:spPr>
          <a:xfrm>
            <a:off x="457200" y="1628800"/>
            <a:ext cx="8229600" cy="3312368"/>
          </a:xfrm>
        </p:spPr>
        <p:txBody>
          <a:bodyPr/>
          <a:lstStyle/>
          <a:p>
            <a:pPr algn="ctr"/>
            <a:r>
              <a:rPr lang="ru-RU" sz="4000" dirty="0" smtClean="0"/>
              <a:t>ПРАКТИЧЕСКАЯ ЧАСТЬ</a:t>
            </a:r>
          </a:p>
        </p:txBody>
      </p:sp>
      <p:sp>
        <p:nvSpPr>
          <p:cNvPr id="103426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dirty="0" smtClean="0"/>
              <a:t>www.themegallery.com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9438" y="1143000"/>
            <a:ext cx="1928812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Задание 1: Переведите пословицы на русский язык</a:t>
            </a:r>
            <a:endParaRPr lang="ru-RU" sz="3200" i="1" dirty="0" smtClean="0"/>
          </a:p>
        </p:txBody>
      </p:sp>
      <p:sp>
        <p:nvSpPr>
          <p:cNvPr id="97284" name="Rectangle 4"/>
          <p:cNvSpPr>
            <a:spLocks noChangeArrowheads="1"/>
          </p:cNvSpPr>
          <p:nvPr/>
        </p:nvSpPr>
        <p:spPr bwMode="auto">
          <a:xfrm>
            <a:off x="250825" y="1555750"/>
            <a:ext cx="6297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Сын леопарда - тоже леопард. (Африка)</a:t>
            </a:r>
          </a:p>
        </p:txBody>
      </p:sp>
      <p:sp>
        <p:nvSpPr>
          <p:cNvPr id="97285" name="Rectangle 5"/>
          <p:cNvSpPr>
            <a:spLocks noChangeArrowheads="1"/>
          </p:cNvSpPr>
          <p:nvPr/>
        </p:nvSpPr>
        <p:spPr bwMode="auto">
          <a:xfrm>
            <a:off x="2843213" y="1989138"/>
            <a:ext cx="5638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Яблоко от яблони недалеко падает.</a:t>
            </a:r>
          </a:p>
        </p:txBody>
      </p:sp>
      <p:sp>
        <p:nvSpPr>
          <p:cNvPr id="97287" name="Rectangle 7"/>
          <p:cNvSpPr>
            <a:spLocks noChangeArrowheads="1"/>
          </p:cNvSpPr>
          <p:nvPr/>
        </p:nvSpPr>
        <p:spPr bwMode="auto">
          <a:xfrm>
            <a:off x="323850" y="2563813"/>
            <a:ext cx="7867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Верблюда под мостом не спрячешь. (Афганистан)</a:t>
            </a:r>
          </a:p>
        </p:txBody>
      </p:sp>
      <p:sp>
        <p:nvSpPr>
          <p:cNvPr id="97288" name="Rectangle 8"/>
          <p:cNvSpPr>
            <a:spLocks noChangeArrowheads="1"/>
          </p:cNvSpPr>
          <p:nvPr/>
        </p:nvSpPr>
        <p:spPr bwMode="auto">
          <a:xfrm>
            <a:off x="4284663" y="2997200"/>
            <a:ext cx="40925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Шила в мешке не утаишь.</a:t>
            </a:r>
          </a:p>
        </p:txBody>
      </p:sp>
      <p:sp>
        <p:nvSpPr>
          <p:cNvPr id="97289" name="Rectangle 9"/>
          <p:cNvSpPr>
            <a:spLocks noChangeArrowheads="1"/>
          </p:cNvSpPr>
          <p:nvPr/>
        </p:nvSpPr>
        <p:spPr bwMode="auto">
          <a:xfrm>
            <a:off x="250825" y="3643313"/>
            <a:ext cx="63865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3300"/>
                </a:solidFill>
              </a:rPr>
              <a:t>Бойся тихой реки, а не шумной. (Греция)</a:t>
            </a:r>
          </a:p>
        </p:txBody>
      </p:sp>
      <p:sp>
        <p:nvSpPr>
          <p:cNvPr id="97290" name="Rectangle 10"/>
          <p:cNvSpPr>
            <a:spLocks noChangeArrowheads="1"/>
          </p:cNvSpPr>
          <p:nvPr/>
        </p:nvSpPr>
        <p:spPr bwMode="auto">
          <a:xfrm>
            <a:off x="4067175" y="4149725"/>
            <a:ext cx="4752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В тихом омуте черти водятся.</a:t>
            </a:r>
          </a:p>
        </p:txBody>
      </p:sp>
      <p:sp>
        <p:nvSpPr>
          <p:cNvPr id="97291" name="Rectangle 11"/>
          <p:cNvSpPr>
            <a:spLocks noChangeArrowheads="1"/>
          </p:cNvSpPr>
          <p:nvPr/>
        </p:nvSpPr>
        <p:spPr bwMode="auto">
          <a:xfrm>
            <a:off x="395288" y="4579938"/>
            <a:ext cx="66579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Молчаливый рот - золотой рот (Германия)</a:t>
            </a:r>
          </a:p>
        </p:txBody>
      </p:sp>
      <p:sp>
        <p:nvSpPr>
          <p:cNvPr id="97292" name="Rectangle 12"/>
          <p:cNvSpPr>
            <a:spLocks noChangeArrowheads="1"/>
          </p:cNvSpPr>
          <p:nvPr/>
        </p:nvSpPr>
        <p:spPr bwMode="auto">
          <a:xfrm>
            <a:off x="2843213" y="5157788"/>
            <a:ext cx="60547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Слова - серебро, а молчание – золото.</a:t>
            </a:r>
          </a:p>
        </p:txBody>
      </p:sp>
      <p:sp>
        <p:nvSpPr>
          <p:cNvPr id="97293" name="Rectangle 13"/>
          <p:cNvSpPr>
            <a:spLocks noChangeArrowheads="1"/>
          </p:cNvSpPr>
          <p:nvPr/>
        </p:nvSpPr>
        <p:spPr bwMode="auto">
          <a:xfrm>
            <a:off x="250825" y="5588000"/>
            <a:ext cx="7662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Тот не заблудится, кто спрашивает. (Финляндия)</a:t>
            </a:r>
          </a:p>
        </p:txBody>
      </p:sp>
      <p:sp>
        <p:nvSpPr>
          <p:cNvPr id="97294" name="Rectangle 14"/>
          <p:cNvSpPr>
            <a:spLocks noChangeArrowheads="1"/>
          </p:cNvSpPr>
          <p:nvPr/>
        </p:nvSpPr>
        <p:spPr bwMode="auto">
          <a:xfrm>
            <a:off x="4643438" y="6165850"/>
            <a:ext cx="38322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Язык до Киева доведет.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72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72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72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72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7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7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97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7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7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284" grpId="0"/>
      <p:bldP spid="97285" grpId="0"/>
      <p:bldP spid="97287" grpId="0"/>
      <p:bldP spid="97288" grpId="0"/>
      <p:bldP spid="97289" grpId="0"/>
      <p:bldP spid="97290" grpId="0"/>
      <p:bldP spid="97291" grpId="0"/>
      <p:bldP spid="97292" grpId="0"/>
      <p:bldP spid="97293" grpId="0"/>
      <p:bldP spid="9729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z="3200" dirty="0" smtClean="0"/>
              <a:t>Задание 2: объясни выражения</a:t>
            </a:r>
          </a:p>
        </p:txBody>
      </p:sp>
      <p:sp>
        <p:nvSpPr>
          <p:cNvPr id="100356" name="Rectangle 4"/>
          <p:cNvSpPr>
            <a:spLocks noChangeArrowheads="1"/>
          </p:cNvSpPr>
          <p:nvPr/>
        </p:nvSpPr>
        <p:spPr bwMode="auto">
          <a:xfrm>
            <a:off x="250825" y="1844675"/>
            <a:ext cx="2286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Дело в шляпе</a:t>
            </a:r>
          </a:p>
        </p:txBody>
      </p:sp>
      <p:sp>
        <p:nvSpPr>
          <p:cNvPr id="100357" name="Rectangle 5"/>
          <p:cNvSpPr>
            <a:spLocks noChangeArrowheads="1"/>
          </p:cNvSpPr>
          <p:nvPr/>
        </p:nvSpPr>
        <p:spPr bwMode="auto">
          <a:xfrm>
            <a:off x="3276600" y="1844675"/>
            <a:ext cx="23495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Все в порядке</a:t>
            </a:r>
          </a:p>
        </p:txBody>
      </p: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250825" y="2492375"/>
            <a:ext cx="4138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Плясать под чужую дудку</a:t>
            </a: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2700338" y="2997200"/>
            <a:ext cx="5903912" cy="42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90000"/>
              </a:lnSpc>
              <a:spcBef>
                <a:spcPct val="20000"/>
              </a:spcBef>
            </a:pPr>
            <a:r>
              <a:rPr lang="ru-RU" sz="2400" b="1" dirty="0">
                <a:solidFill>
                  <a:schemeClr val="tx2"/>
                </a:solidFill>
              </a:rPr>
              <a:t>Действовать не по собственной воле</a:t>
            </a:r>
          </a:p>
        </p:txBody>
      </p:sp>
      <p:sp>
        <p:nvSpPr>
          <p:cNvPr id="100360" name="Rectangle 8"/>
          <p:cNvSpPr>
            <a:spLocks noChangeArrowheads="1"/>
          </p:cNvSpPr>
          <p:nvPr/>
        </p:nvSpPr>
        <p:spPr bwMode="auto">
          <a:xfrm>
            <a:off x="323850" y="3644900"/>
            <a:ext cx="2400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Как на иголках</a:t>
            </a:r>
          </a:p>
        </p:txBody>
      </p:sp>
      <p:sp>
        <p:nvSpPr>
          <p:cNvPr id="100361" name="Rectangle 9"/>
          <p:cNvSpPr>
            <a:spLocks noChangeArrowheads="1"/>
          </p:cNvSpPr>
          <p:nvPr/>
        </p:nvSpPr>
        <p:spPr bwMode="auto">
          <a:xfrm>
            <a:off x="2916238" y="3716338"/>
            <a:ext cx="4983162" cy="74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Состояние крайнего волнения, </a:t>
            </a:r>
          </a:p>
          <a:p>
            <a:pPr eaLnBrk="0" hangingPunct="0">
              <a:lnSpc>
                <a:spcPct val="80000"/>
              </a:lnSpc>
              <a:spcBef>
                <a:spcPct val="20000"/>
              </a:spcBef>
            </a:pPr>
            <a:r>
              <a:rPr lang="ru-RU" sz="2400" b="1">
                <a:solidFill>
                  <a:schemeClr val="tx2"/>
                </a:solidFill>
              </a:rPr>
              <a:t>беспокойства</a:t>
            </a:r>
          </a:p>
        </p:txBody>
      </p:sp>
      <p:sp>
        <p:nvSpPr>
          <p:cNvPr id="100362" name="Rectangle 10"/>
          <p:cNvSpPr>
            <a:spLocks noChangeArrowheads="1"/>
          </p:cNvSpPr>
          <p:nvPr/>
        </p:nvSpPr>
        <p:spPr bwMode="auto">
          <a:xfrm>
            <a:off x="395288" y="4724400"/>
            <a:ext cx="20701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Чесать язык</a:t>
            </a:r>
          </a:p>
        </p:txBody>
      </p:sp>
      <p:sp>
        <p:nvSpPr>
          <p:cNvPr id="100363" name="Rectangle 11"/>
          <p:cNvSpPr>
            <a:spLocks noChangeArrowheads="1"/>
          </p:cNvSpPr>
          <p:nvPr/>
        </p:nvSpPr>
        <p:spPr bwMode="auto">
          <a:xfrm>
            <a:off x="2987675" y="4724400"/>
            <a:ext cx="3090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i="1">
                <a:solidFill>
                  <a:schemeClr val="tx2"/>
                </a:solidFill>
              </a:rPr>
              <a:t>Болтать попусту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468313" y="5445125"/>
            <a:ext cx="282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rgbClr val="003300"/>
                </a:solidFill>
              </a:rPr>
              <a:t>Морочить голову</a:t>
            </a:r>
          </a:p>
        </p:txBody>
      </p:sp>
      <p:sp>
        <p:nvSpPr>
          <p:cNvPr id="100366" name="Rectangle 14"/>
          <p:cNvSpPr>
            <a:spLocks noChangeArrowheads="1"/>
          </p:cNvSpPr>
          <p:nvPr/>
        </p:nvSpPr>
        <p:spPr bwMode="auto">
          <a:xfrm>
            <a:off x="3348038" y="5589588"/>
            <a:ext cx="47736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Отвлекать от основного дела </a:t>
            </a:r>
          </a:p>
          <a:p>
            <a:r>
              <a:rPr lang="ru-RU" sz="2400" b="1">
                <a:solidFill>
                  <a:schemeClr val="tx2"/>
                </a:solidFill>
              </a:rPr>
              <a:t>пустыми разговорами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0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0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0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0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0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0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0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0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0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56" grpId="0"/>
      <p:bldP spid="100357" grpId="0"/>
      <p:bldP spid="100358" grpId="0"/>
      <p:bldP spid="100359" grpId="0"/>
      <p:bldP spid="100360" grpId="0"/>
      <p:bldP spid="100361" grpId="0"/>
      <p:bldP spid="100362" grpId="0"/>
      <p:bldP spid="100362" grpId="1"/>
      <p:bldP spid="100363" grpId="0"/>
      <p:bldP spid="100363" grpId="1"/>
      <p:bldP spid="100365" grpId="0"/>
      <p:bldP spid="10036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381000"/>
            <a:ext cx="8569325" cy="1103313"/>
          </a:xfrm>
        </p:spPr>
        <p:txBody>
          <a:bodyPr/>
          <a:lstStyle/>
          <a:p>
            <a:pPr algn="ctr"/>
            <a:r>
              <a:rPr lang="ru-RU" sz="3200" dirty="0" smtClean="0"/>
              <a:t>Задание 3: каждое слово замени противоположным и получи название сказок</a:t>
            </a:r>
          </a:p>
        </p:txBody>
      </p:sp>
      <p:sp>
        <p:nvSpPr>
          <p:cNvPr id="104452" name="Text Box 4"/>
          <p:cNvSpPr txBox="1">
            <a:spLocks noChangeArrowheads="1"/>
          </p:cNvSpPr>
          <p:nvPr/>
        </p:nvSpPr>
        <p:spPr bwMode="auto">
          <a:xfrm>
            <a:off x="755650" y="1868488"/>
            <a:ext cx="2368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Пёс без шапки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827088" y="2492375"/>
            <a:ext cx="2193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Красные усы</a:t>
            </a:r>
          </a:p>
        </p:txBody>
      </p:sp>
      <p:sp>
        <p:nvSpPr>
          <p:cNvPr id="104454" name="Text Box 6"/>
          <p:cNvSpPr txBox="1">
            <a:spLocks noChangeArrowheads="1"/>
          </p:cNvSpPr>
          <p:nvPr/>
        </p:nvSpPr>
        <p:spPr bwMode="auto">
          <a:xfrm>
            <a:off x="468313" y="3141663"/>
            <a:ext cx="33194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Красивый цыплёнок</a:t>
            </a:r>
          </a:p>
        </p:txBody>
      </p:sp>
      <p:sp>
        <p:nvSpPr>
          <p:cNvPr id="104455" name="Text Box 7"/>
          <p:cNvSpPr txBox="1">
            <a:spLocks noChangeArrowheads="1"/>
          </p:cNvSpPr>
          <p:nvPr/>
        </p:nvSpPr>
        <p:spPr bwMode="auto">
          <a:xfrm>
            <a:off x="468313" y="3716338"/>
            <a:ext cx="3290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Серебряная курочка</a:t>
            </a:r>
          </a:p>
        </p:txBody>
      </p:sp>
      <p:sp>
        <p:nvSpPr>
          <p:cNvPr id="104456" name="Text Box 8"/>
          <p:cNvSpPr txBox="1">
            <a:spLocks noChangeArrowheads="1"/>
          </p:cNvSpPr>
          <p:nvPr/>
        </p:nvSpPr>
        <p:spPr bwMode="auto">
          <a:xfrm>
            <a:off x="755650" y="4365625"/>
            <a:ext cx="28289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>
                <a:solidFill>
                  <a:schemeClr val="tx2"/>
                </a:solidFill>
              </a:rPr>
              <a:t>Чёрная туфелька</a:t>
            </a:r>
          </a:p>
        </p:txBody>
      </p:sp>
      <p:pic>
        <p:nvPicPr>
          <p:cNvPr id="104458" name="Picture 10" descr="muzon"/>
          <p:cNvPicPr>
            <a:picLocks noChangeAspect="1" noChangeArrowheads="1"/>
          </p:cNvPicPr>
          <p:nvPr/>
        </p:nvPicPr>
        <p:blipFill>
          <a:blip r:embed="rId3" cstate="print"/>
          <a:srcRect l="4977" t="17342" r="15591" b="20624"/>
          <a:stretch>
            <a:fillRect/>
          </a:stretch>
        </p:blipFill>
        <p:spPr bwMode="auto">
          <a:xfrm>
            <a:off x="4211638" y="4437063"/>
            <a:ext cx="23050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0" name="Picture 12" descr="k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8175" y="4772025"/>
            <a:ext cx="19050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2" name="Picture 14" descr="Krasnaya_shapochka"/>
          <p:cNvPicPr>
            <a:picLocks noChangeAspect="1" noChangeArrowheads="1"/>
          </p:cNvPicPr>
          <p:nvPr/>
        </p:nvPicPr>
        <p:blipFill>
          <a:blip r:embed="rId5" cstate="print"/>
          <a:srcRect l="14645" t="2570" r="9665"/>
          <a:stretch>
            <a:fillRect/>
          </a:stretch>
        </p:blipFill>
        <p:spPr bwMode="auto">
          <a:xfrm>
            <a:off x="7092950" y="4005263"/>
            <a:ext cx="1762125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4" name="Picture 16" descr="s640x480"/>
          <p:cNvPicPr>
            <a:picLocks noChangeAspect="1" noChangeArrowheads="1"/>
          </p:cNvPicPr>
          <p:nvPr/>
        </p:nvPicPr>
        <p:blipFill>
          <a:blip r:embed="rId6" cstate="print"/>
          <a:srcRect l="19331" t="11961" r="11732" b="38170"/>
          <a:stretch>
            <a:fillRect/>
          </a:stretch>
        </p:blipFill>
        <p:spPr bwMode="auto">
          <a:xfrm>
            <a:off x="6588125" y="19161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466" name="Picture 18" descr="skazki-sharlja-perro--kot-v-sapogah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1638" y="21336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4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44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4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44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44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4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4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4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044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4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2" grpId="0"/>
      <p:bldP spid="104453" grpId="0"/>
      <p:bldP spid="104454" grpId="0"/>
      <p:bldP spid="104455" grpId="0"/>
      <p:bldP spid="10445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dirty="0" smtClean="0"/>
              <a:t>www.themegallery.com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29438" y="1143000"/>
            <a:ext cx="1928812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3428" name="Rectangle 7"/>
          <p:cNvSpPr>
            <a:spLocks noChangeArrowheads="1"/>
          </p:cNvSpPr>
          <p:nvPr/>
        </p:nvSpPr>
        <p:spPr bwMode="auto">
          <a:xfrm>
            <a:off x="148034" y="2236222"/>
            <a:ext cx="871378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marL="457200" indent="-457200" algn="ctr">
              <a:buAutoNum type="arabicPeriod"/>
            </a:pPr>
            <a:endParaRPr lang="ru-RU" sz="2800" b="1" dirty="0" smtClean="0">
              <a:solidFill>
                <a:srgbClr val="003300"/>
              </a:solidFill>
            </a:endParaRPr>
          </a:p>
          <a:p>
            <a:pPr algn="ctr"/>
            <a:endParaRPr lang="ru-RU" sz="2800" b="1" dirty="0" smtClean="0">
              <a:solidFill>
                <a:srgbClr val="0033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3. Задание</a:t>
            </a:r>
            <a:r>
              <a:rPr lang="ru-RU" sz="2800" b="1" dirty="0">
                <a:solidFill>
                  <a:srgbClr val="003300"/>
                </a:solidFill>
              </a:rPr>
              <a:t>: </a:t>
            </a:r>
            <a:r>
              <a:rPr lang="ru-RU" sz="2800" b="1" dirty="0" smtClean="0">
                <a:solidFill>
                  <a:srgbClr val="003300"/>
                </a:solidFill>
              </a:rPr>
              <a:t>решение  кроссворда  «Развитие речи» на </a:t>
            </a:r>
            <a:r>
              <a:rPr lang="ru-RU" sz="2800" b="1" dirty="0">
                <a:solidFill>
                  <a:srgbClr val="003300"/>
                </a:solidFill>
              </a:rPr>
              <a:t>определение знаний, умений и навыков </a:t>
            </a:r>
            <a:r>
              <a:rPr lang="ru-RU" sz="2800" b="1" dirty="0" smtClean="0">
                <a:solidFill>
                  <a:srgbClr val="003300"/>
                </a:solidFill>
              </a:rPr>
              <a:t>воспитателей</a:t>
            </a:r>
          </a:p>
          <a:p>
            <a:pPr algn="ctr"/>
            <a:r>
              <a:rPr lang="ru-RU" sz="2800" b="1" dirty="0" smtClean="0">
                <a:solidFill>
                  <a:srgbClr val="003300"/>
                </a:solidFill>
              </a:rPr>
              <a:t> </a:t>
            </a:r>
            <a:endParaRPr lang="ru-RU" sz="2800" b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1025" name="Object 1"/>
          <p:cNvGraphicFramePr>
            <a:graphicFrameLocks noChangeAspect="1"/>
          </p:cNvGraphicFramePr>
          <p:nvPr/>
        </p:nvGraphicFramePr>
        <p:xfrm>
          <a:off x="179512" y="0"/>
          <a:ext cx="8712968" cy="65973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01" name="Visio" r:id="rId3" imgW="8686967" imgH="7132455" progId="Visio.Drawing.11">
                  <p:embed/>
                </p:oleObj>
              </mc:Choice>
              <mc:Fallback>
                <p:oleObj name="Visio" r:id="rId3" imgW="8686967" imgH="713245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512" y="0"/>
                        <a:ext cx="8712968" cy="659735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427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4273" name="Object 1"/>
          <p:cNvGraphicFramePr>
            <a:graphicFrameLocks noChangeAspect="1"/>
          </p:cNvGraphicFramePr>
          <p:nvPr/>
        </p:nvGraphicFramePr>
        <p:xfrm>
          <a:off x="467544" y="476672"/>
          <a:ext cx="8136904" cy="60486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25" name="Visio" r:id="rId3" imgW="8686967" imgH="7132455" progId="Visio.Drawing.11">
                  <p:embed/>
                </p:oleObj>
              </mc:Choice>
              <mc:Fallback>
                <p:oleObj name="Visio" r:id="rId3" imgW="8686967" imgH="7132455" progId="Visio.Drawing.11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476672"/>
                        <a:ext cx="8136904" cy="604867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91512" cy="1031875"/>
          </a:xfrm>
        </p:spPr>
        <p:txBody>
          <a:bodyPr/>
          <a:lstStyle/>
          <a:p>
            <a:pPr algn="ctr"/>
            <a:r>
              <a:rPr lang="ru-RU" smtClean="0"/>
              <a:t>Актуальность проблемы речевого развития</a:t>
            </a:r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Проблема речевого развития детей дошкольного возраста на сегодняшний день очень актуальна, т.к. процент дошкольников с различными речевыми нарушениями остается стабильно высоким. 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Овладение родным языком является одним из важных приобретений ребенка в дошкольном детстве.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В современном дошкольном образовании речь рассматривается как одна из основ воспитания и обучения детей.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Речь – это инструмент развития высших отделов психики.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С развитием речи связано формирование как личности в целом, так и во всех основных психических процессов.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Обучение дошкольников родному языку должно стать одной из главных задач в подготовке детей к школе. </a:t>
            </a:r>
          </a:p>
          <a:p>
            <a:pPr>
              <a:lnSpc>
                <a:spcPct val="80000"/>
              </a:lnSpc>
            </a:pPr>
            <a:r>
              <a:rPr lang="ru-RU" sz="2000" dirty="0" smtClean="0">
                <a:solidFill>
                  <a:srgbClr val="003300"/>
                </a:solidFill>
              </a:rPr>
              <a:t>Главной задачей развития связной речи ребёнка в дошкольном возрасте является совершенствование монологической речи.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Все вышеназванные виды речевой деятельности актуальны при работе над развитием связной речи детей.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Заголовок 1"/>
          <p:cNvSpPr>
            <a:spLocks noGrp="1"/>
          </p:cNvSpPr>
          <p:nvPr>
            <p:ph type="title"/>
          </p:nvPr>
        </p:nvSpPr>
        <p:spPr>
          <a:xfrm>
            <a:off x="395288" y="333375"/>
            <a:ext cx="8229600" cy="746125"/>
          </a:xfrm>
        </p:spPr>
        <p:txBody>
          <a:bodyPr/>
          <a:lstStyle/>
          <a:p>
            <a:pPr algn="ctr"/>
            <a:r>
              <a:rPr lang="ru-RU" sz="3200" dirty="0" smtClean="0"/>
              <a:t>Правила для смелых и упорных педагогов</a:t>
            </a:r>
          </a:p>
        </p:txBody>
      </p:sp>
      <p:sp>
        <p:nvSpPr>
          <p:cNvPr id="119810" name="Нижний колонтитул 3"/>
          <p:cNvSpPr>
            <a:spLocks noGrp="1"/>
          </p:cNvSpPr>
          <p:nvPr>
            <p:ph type="ftr" sz="quarter" idx="13"/>
          </p:nvPr>
        </p:nvSpPr>
        <p:spPr>
          <a:noFill/>
        </p:spPr>
        <p:txBody>
          <a:bodyPr/>
          <a:lstStyle/>
          <a:p>
            <a:r>
              <a:rPr lang="en-US" smtClean="0"/>
              <a:t>www.themegallery.com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072313" y="1214438"/>
            <a:ext cx="2071687" cy="21431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9812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Если вы испытываете затруднения в работе по развитию речи, то планируйте этот вид деятельности не иногда, не часто, а очень часто. Через 5 лет станет легче.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Никогда не отвечайте сами на свой же вопрос. Терпите, и вы дождетесь того, что на него станут отвечать ваши дети. Помогать можно только ещё одним вопросом, или двумя, или десятью… Но знайте: количество вопросов обратно пропорционально уровню мастерства.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Никогда не задавайте вопрос, на который можно ответить «да», или «нет». Это не имеет смысла.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После проведения занятия просмотрите конспект еще раз, вспомните все вопросы, которые вы задавали детям, и замените его одним более точным.</a:t>
            </a:r>
          </a:p>
          <a:p>
            <a:pPr>
              <a:buFont typeface="Wingdings" pitchFamily="2" charset="2"/>
              <a:buChar char="ü"/>
            </a:pPr>
            <a:r>
              <a:rPr lang="ru-RU" sz="2000" dirty="0" smtClean="0">
                <a:solidFill>
                  <a:srgbClr val="003300"/>
                </a:solidFill>
              </a:rPr>
              <a:t>Если рассказ не получился или получился с трудом – улыбнитесь, ведь это здорово, потому что успех впереди.</a:t>
            </a:r>
            <a:endParaRPr lang="ru-RU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3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algn="ctr"/>
            <a:r>
              <a:rPr lang="ru-RU" smtClean="0"/>
              <a:t>Решение педсовета</a:t>
            </a:r>
          </a:p>
        </p:txBody>
      </p:sp>
      <p:sp>
        <p:nvSpPr>
          <p:cNvPr id="12083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1520" y="1484784"/>
            <a:ext cx="8892480" cy="5616624"/>
          </a:xfrm>
        </p:spPr>
        <p:txBody>
          <a:bodyPr/>
          <a:lstStyle/>
          <a:p>
            <a:pPr marL="381000" indent="-381000">
              <a:lnSpc>
                <a:spcPct val="80000"/>
              </a:lnSpc>
            </a:pPr>
            <a:r>
              <a:rPr lang="ru-RU" sz="1800" dirty="0"/>
              <a:t>1.Продолжать создавать в ДОУ условия для развития речи детей:</a:t>
            </a:r>
          </a:p>
          <a:p>
            <a:pPr marL="381000" indent="-381000">
              <a:lnSpc>
                <a:spcPct val="80000"/>
              </a:lnSpc>
            </a:pPr>
            <a:r>
              <a:rPr lang="ru-RU" sz="1800" dirty="0"/>
              <a:t>     - пополнить группы дидактическими играми по развитию речи (ответственные воспитатели групп, срок в течение учебного года)</a:t>
            </a:r>
          </a:p>
          <a:p>
            <a:pPr marL="381000" indent="-381000">
              <a:lnSpc>
                <a:spcPct val="80000"/>
              </a:lnSpc>
            </a:pPr>
            <a:r>
              <a:rPr lang="ru-RU" sz="1800" dirty="0"/>
              <a:t>     - оформить в уголке для родителей, странички "Развитие связной речи дошкольника" (ответственные педагоги групп срок - февраль месяц).</a:t>
            </a:r>
          </a:p>
          <a:p>
            <a:pPr marL="381000" indent="-381000">
              <a:lnSpc>
                <a:spcPct val="80000"/>
              </a:lnSpc>
            </a:pPr>
            <a:r>
              <a:rPr lang="ru-RU" sz="1800" dirty="0"/>
              <a:t>      - Использовать в практике работы инновационные технологии по развитию связной речи дошкольников.</a:t>
            </a:r>
          </a:p>
          <a:p>
            <a:pPr marL="381000" indent="-381000">
              <a:lnSpc>
                <a:spcPct val="80000"/>
              </a:lnSpc>
            </a:pPr>
            <a:r>
              <a:rPr lang="ru-RU" sz="1800" dirty="0"/>
              <a:t>2.Отражать в календарных планах индивидуальную работу по развитию связной речи детей (ответственные воспитатели, анализ календарных планов: ежемесячно).</a:t>
            </a:r>
          </a:p>
          <a:p>
            <a:pPr marL="381000" indent="-381000">
              <a:lnSpc>
                <a:spcPct val="80000"/>
              </a:lnSpc>
            </a:pPr>
            <a:r>
              <a:rPr lang="ru-RU" sz="1800" dirty="0"/>
              <a:t>3.Для повышения уровня развития связной речи использовать эффективные приёмы  работы с учётом возрастных особенностей дошкольников. </a:t>
            </a:r>
          </a:p>
          <a:p>
            <a:pPr marL="381000" indent="-381000">
              <a:lnSpc>
                <a:spcPct val="80000"/>
              </a:lnSpc>
            </a:pPr>
            <a:r>
              <a:rPr lang="ru-RU" sz="1800" dirty="0"/>
              <a:t>4.Провести в группах </a:t>
            </a:r>
            <a:r>
              <a:rPr lang="ru-RU" sz="1800" dirty="0" err="1"/>
              <a:t>мессенджера</a:t>
            </a:r>
            <a:r>
              <a:rPr lang="ru-RU" sz="1800" dirty="0"/>
              <a:t> </a:t>
            </a:r>
            <a:r>
              <a:rPr lang="ru-RU" sz="1800" dirty="0" err="1"/>
              <a:t>ватсап</a:t>
            </a:r>
            <a:r>
              <a:rPr lang="ru-RU" sz="1800" dirty="0"/>
              <a:t> родительские собрания по теме «Развитие речи дошкольника»</a:t>
            </a:r>
          </a:p>
          <a:p>
            <a:pPr marL="381000" indent="-381000">
              <a:lnSpc>
                <a:spcPct val="80000"/>
              </a:lnSpc>
            </a:pPr>
            <a:r>
              <a:rPr lang="ru-RU" sz="1800" dirty="0"/>
              <a:t>5. Воспитателям ОСП МБДОУ д/с №7 «Жемчужинка»- д/с «Росинка» строить свою работу по развитию речи дошкольников в соответствии рекомендациям старшего воспитателя и опыта своих коллег МБДОУ д/с №7 «Жемчужинка».</a:t>
            </a:r>
          </a:p>
          <a:p>
            <a:pPr marL="381000" indent="-381000">
              <a:lnSpc>
                <a:spcPct val="80000"/>
              </a:lnSpc>
            </a:pPr>
            <a:r>
              <a:rPr lang="ru-RU" sz="1800" dirty="0"/>
              <a:t>6.Выразить благодарность воспитателям: </a:t>
            </a:r>
            <a:r>
              <a:rPr lang="ru-RU" sz="1800" dirty="0" err="1"/>
              <a:t>Драгочёвой</a:t>
            </a:r>
            <a:r>
              <a:rPr lang="ru-RU" sz="1800" dirty="0"/>
              <a:t> Л.В. и Лещине Ю.И. за активную работу и педагогический опыт в оформлении развивающей предметно- пространственной среды в ДОУ для гармоничного развития личности воспитанников.</a:t>
            </a:r>
          </a:p>
          <a:p>
            <a:pPr marL="381000" indent="-381000">
              <a:lnSpc>
                <a:spcPct val="80000"/>
              </a:lnSpc>
            </a:pPr>
            <a:endParaRPr lang="ru-RU" sz="2000" dirty="0" smtClean="0"/>
          </a:p>
          <a:p>
            <a:pPr marL="457200" indent="-457200">
              <a:lnSpc>
                <a:spcPct val="80000"/>
              </a:lnSpc>
              <a:buFontTx/>
              <a:buAutoNum type="arabicPeriod" startAt="2"/>
            </a:pPr>
            <a:endParaRPr lang="ru-RU" sz="2000" dirty="0" smtClean="0">
              <a:solidFill>
                <a:srgbClr val="0033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3284538"/>
            <a:ext cx="8229600" cy="746125"/>
          </a:xfrm>
        </p:spPr>
        <p:txBody>
          <a:bodyPr/>
          <a:lstStyle/>
          <a:p>
            <a:pPr algn="ctr"/>
            <a:r>
              <a:rPr lang="ru-RU" sz="4000" b="0" smtClean="0">
                <a:solidFill>
                  <a:srgbClr val="003300"/>
                </a:solidFill>
              </a:rPr>
              <a:t>Спасибо за внимание!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www.themegallery.com</a:t>
            </a:r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467544" y="548680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3366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Проблемы речи детей дошкольного возраста</a:t>
            </a:r>
            <a:r>
              <a:rPr lang="ru-RU" sz="2400" b="1" dirty="0" smtClean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:</a:t>
            </a:r>
            <a:endParaRPr lang="ru-RU" sz="24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body" idx="1"/>
          </p:nvPr>
        </p:nvSpPr>
        <p:spPr>
          <a:xfrm>
            <a:off x="722313" y="1340768"/>
            <a:ext cx="7772400" cy="5328592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002060"/>
                </a:solidFill>
              </a:rPr>
              <a:t>  </a:t>
            </a:r>
            <a:r>
              <a:rPr lang="ru-RU" b="1" dirty="0" smtClean="0">
                <a:solidFill>
                  <a:srgbClr val="002060"/>
                </a:solidFill>
              </a:rPr>
              <a:t>Односложная, состоящая лишь из простых предложений речь. Неспособность грамматически правильно построить предложение.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Бедность речи. Недостаточный словарный запас.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Употребление нелитературных слов и выражений.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Бедная диалогическая речь: неспособность грамотно и доступно сформулировать вопрос, построить краткий или развёрнутый ответ.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Неспособность построить монолог: например, сюжетный или описательный рассказ на предложенную тему, пересказ текста своими словами.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Отсутствие логического обоснования своих утверждений и выводов.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Отсутствие навыков культуры речи: неумение использовать интонации, регулировать громкость голоса и темп речи и т. д.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Char char="•"/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Плохая дикция.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ru-RU" sz="3200" b="0" smtClean="0"/>
              <a:t>Условия успешного речевого развития.</a:t>
            </a:r>
            <a:r>
              <a:rPr lang="ru-RU" sz="3200" smtClean="0"/>
              <a:t/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557338"/>
            <a:ext cx="8713787" cy="5019675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1.Создание условий для развития речи детей в общении со взрослыми и сверстниками.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2. Владение педагогом правильной литературной речью.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3. Обеспечение развития звуковой культуры речи со стороны детей в соответствии с их возрастными особенностями.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4. Обеспечивают детям условий для обогащения их словаря с учетом возрастных особенностей.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5. Создание условий для овладения детьми грамматическим строем речи.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6. Развитие у детей связной речи с учетом их возрастных особенностей.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7. Развитие у детей понимания речи, упражняя детей в выполнении словесной инструкции.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8. Создание условий для развития планирующей и регулирующей функции речи детей в соответствии с их возрастными особенностями.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9. Приобщение детей к культуре чтения художественной литературы.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ru-RU" sz="2000" dirty="0" smtClean="0">
                <a:solidFill>
                  <a:srgbClr val="003300"/>
                </a:solidFill>
              </a:rPr>
              <a:t>10. Поощрение детского словотворчества.</a:t>
            </a:r>
            <a:r>
              <a:rPr lang="ru-RU" sz="20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>
          <a:xfrm>
            <a:off x="457200" y="1143000"/>
            <a:ext cx="8458200" cy="1709936"/>
          </a:xfrm>
        </p:spPr>
        <p:txBody>
          <a:bodyPr/>
          <a:lstStyle/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1719" t="7409" r="-1719" b="14015"/>
          <a:stretch/>
        </p:blipFill>
        <p:spPr bwMode="auto">
          <a:xfrm>
            <a:off x="312316" y="620688"/>
            <a:ext cx="871296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4643400" y="1628800"/>
            <a:ext cx="4248472" cy="369332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602128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Повествование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24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>
          <a:xfrm>
            <a:off x="285719" y="5445224"/>
            <a:ext cx="8458200" cy="23971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052736"/>
            <a:ext cx="9144000" cy="5805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30537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3"/>
          </p:nvPr>
        </p:nvSpPr>
        <p:spPr>
          <a:xfrm>
            <a:off x="323528" y="3068960"/>
            <a:ext cx="8458200" cy="239713"/>
          </a:xfrm>
        </p:spPr>
        <p:txBody>
          <a:bodyPr/>
          <a:lstStyle/>
          <a:p>
            <a:pPr>
              <a:defRPr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700808"/>
            <a:ext cx="8784976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023656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268760"/>
            <a:ext cx="8858280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223357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597TGp_Child_light">
  <a:themeElements>
    <a:clrScheme name="Default Design 2">
      <a:dk1>
        <a:srgbClr val="000000"/>
      </a:dk1>
      <a:lt1>
        <a:srgbClr val="F6EDA8"/>
      </a:lt1>
      <a:dk2>
        <a:srgbClr val="006600"/>
      </a:dk2>
      <a:lt2>
        <a:srgbClr val="FFFFFF"/>
      </a:lt2>
      <a:accent1>
        <a:srgbClr val="73C95B"/>
      </a:accent1>
      <a:accent2>
        <a:srgbClr val="F7C037"/>
      </a:accent2>
      <a:accent3>
        <a:srgbClr val="FAF4D1"/>
      </a:accent3>
      <a:accent4>
        <a:srgbClr val="000000"/>
      </a:accent4>
      <a:accent5>
        <a:srgbClr val="BCE1B5"/>
      </a:accent5>
      <a:accent6>
        <a:srgbClr val="E0AE31"/>
      </a:accent6>
      <a:hlink>
        <a:srgbClr val="2393CB"/>
      </a:hlink>
      <a:folHlink>
        <a:srgbClr val="CB057B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BBEAA8"/>
        </a:lt1>
        <a:dk2>
          <a:srgbClr val="063C60"/>
        </a:dk2>
        <a:lt2>
          <a:srgbClr val="FFFFFF"/>
        </a:lt2>
        <a:accent1>
          <a:srgbClr val="5598CF"/>
        </a:accent1>
        <a:accent2>
          <a:srgbClr val="AAD955"/>
        </a:accent2>
        <a:accent3>
          <a:srgbClr val="DAF3D1"/>
        </a:accent3>
        <a:accent4>
          <a:srgbClr val="000000"/>
        </a:accent4>
        <a:accent5>
          <a:srgbClr val="B4CAE4"/>
        </a:accent5>
        <a:accent6>
          <a:srgbClr val="9AC44C"/>
        </a:accent6>
        <a:hlink>
          <a:srgbClr val="C7AA6F"/>
        </a:hlink>
        <a:folHlink>
          <a:srgbClr val="9E65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6EDA8"/>
        </a:lt1>
        <a:dk2>
          <a:srgbClr val="006600"/>
        </a:dk2>
        <a:lt2>
          <a:srgbClr val="FFFFFF"/>
        </a:lt2>
        <a:accent1>
          <a:srgbClr val="73C95B"/>
        </a:accent1>
        <a:accent2>
          <a:srgbClr val="F7C037"/>
        </a:accent2>
        <a:accent3>
          <a:srgbClr val="FAF4D1"/>
        </a:accent3>
        <a:accent4>
          <a:srgbClr val="000000"/>
        </a:accent4>
        <a:accent5>
          <a:srgbClr val="BCE1B5"/>
        </a:accent5>
        <a:accent6>
          <a:srgbClr val="E0AE31"/>
        </a:accent6>
        <a:hlink>
          <a:srgbClr val="2393CB"/>
        </a:hlink>
        <a:folHlink>
          <a:srgbClr val="CB057B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CE6AE"/>
        </a:lt1>
        <a:dk2>
          <a:srgbClr val="800000"/>
        </a:dk2>
        <a:lt2>
          <a:srgbClr val="FFFFFF"/>
        </a:lt2>
        <a:accent1>
          <a:srgbClr val="F66C2E"/>
        </a:accent1>
        <a:accent2>
          <a:srgbClr val="F9DE3D"/>
        </a:accent2>
        <a:accent3>
          <a:srgbClr val="FDF0D3"/>
        </a:accent3>
        <a:accent4>
          <a:srgbClr val="000000"/>
        </a:accent4>
        <a:accent5>
          <a:srgbClr val="FABAAD"/>
        </a:accent5>
        <a:accent6>
          <a:srgbClr val="E2C936"/>
        </a:accent6>
        <a:hlink>
          <a:srgbClr val="6CCA85"/>
        </a:hlink>
        <a:folHlink>
          <a:srgbClr val="DCA44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2747</TotalTime>
  <Words>1641</Words>
  <Application>Microsoft Office PowerPoint</Application>
  <PresentationFormat>Экран (4:3)</PresentationFormat>
  <Paragraphs>236</Paragraphs>
  <Slides>32</Slides>
  <Notes>11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4" baseType="lpstr">
      <vt:lpstr>597TGp_Child_light</vt:lpstr>
      <vt:lpstr>Visio</vt:lpstr>
      <vt:lpstr>Педсовет   «Особенности современных форм, методов работы в ДОУ по развитию речи дошкольников»  ст. воспитатель МБДОУ №7 «Жемчужинка» Константиненко О.С. 2020г.</vt:lpstr>
      <vt:lpstr>Цель педсовета:</vt:lpstr>
      <vt:lpstr>Актуальность проблемы речевого развития</vt:lpstr>
      <vt:lpstr>Презентация PowerPoint</vt:lpstr>
      <vt:lpstr>Условия успешного речевого развития.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Современные образовательные технологии</vt:lpstr>
      <vt:lpstr>Мнемотехнику в дошкольной педагогике называют по-разному</vt:lpstr>
      <vt:lpstr>Мнемотехника</vt:lpstr>
      <vt:lpstr>МНЕМОТАБЛИЦЫ</vt:lpstr>
      <vt:lpstr>«Новый Год»</vt:lpstr>
      <vt:lpstr>МНЕМОТАБЛИЦЫ</vt:lpstr>
      <vt:lpstr>Предметно-схематические модели Т.А.Ткаченко</vt:lpstr>
      <vt:lpstr>Презентация PowerPoint</vt:lpstr>
      <vt:lpstr>Составить рассказ о своей  семье. </vt:lpstr>
      <vt:lpstr>Методика коллаж Т.В. Большева</vt:lpstr>
      <vt:lpstr>Мнемотехника</vt:lpstr>
      <vt:lpstr>Презентация PowerPoint</vt:lpstr>
      <vt:lpstr>ПРАКТИЧЕСКАЯ ЧАСТЬ</vt:lpstr>
      <vt:lpstr>Задание 1: Переведите пословицы на русский язык</vt:lpstr>
      <vt:lpstr>Задание 2: объясни выражения</vt:lpstr>
      <vt:lpstr>Задание 3: каждое слово замени противоположным и получи название сказок</vt:lpstr>
      <vt:lpstr>Презентация PowerPoint</vt:lpstr>
      <vt:lpstr>Презентация PowerPoint</vt:lpstr>
      <vt:lpstr>Презентация PowerPoint</vt:lpstr>
      <vt:lpstr>Правила для смелых и упорных педагогов</vt:lpstr>
      <vt:lpstr>Решение педсовета</vt:lpstr>
      <vt:lpstr>Спасибо за внимание!</vt:lpstr>
    </vt:vector>
  </TitlesOfParts>
  <Company>HomeLab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предметно-развивающей среды, способствующей речевому развитию детей младшего дошкольного возраста</dc:title>
  <dc:creator>User</dc:creator>
  <cp:lastModifiedBy>Asus</cp:lastModifiedBy>
  <cp:revision>234</cp:revision>
  <dcterms:created xsi:type="dcterms:W3CDTF">2011-02-05T18:02:26Z</dcterms:created>
  <dcterms:modified xsi:type="dcterms:W3CDTF">2020-12-14T17:49:22Z</dcterms:modified>
</cp:coreProperties>
</file>