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63" r:id="rId19"/>
    <p:sldId id="276" r:id="rId2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00"/>
    <a:srgbClr val="FFFF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72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54AEF0-08E1-4806-8981-A2D91874AE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8443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CB6B2-EC0B-4165-B917-E76975E85B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9479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31B7B8-D28E-47B8-A5E0-AE7B068371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3182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639E46-9A8E-479E-AD22-BA9DCDFE17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3000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A7CB75-74F4-471B-BA37-70BECC1A3CD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4687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FEB5FB-EE4F-4A09-B2A2-5EED5C984ED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9553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741FE6-910F-4B18-88DC-647A9866D5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4673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807723-4AAF-47A5-9CE8-E8D39F81F3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3535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A20E89-73BC-463A-91FF-CA038FC063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7505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5EF145-2EAC-4043-8532-F87A380986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3266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054BE1-82C3-4FC5-8984-0292A724ED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8512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4C208A25-9FFA-4AB1-9371-2C7B9B1671C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188" y="1412875"/>
            <a:ext cx="7993062" cy="2447925"/>
          </a:xfrm>
        </p:spPr>
        <p:txBody>
          <a:bodyPr/>
          <a:lstStyle/>
          <a:p>
            <a:pPr eaLnBrk="1" hangingPunct="1"/>
            <a:r>
              <a:rPr lang="ru-RU" altLang="ru-RU" sz="4000" smtClean="0">
                <a:solidFill>
                  <a:srgbClr val="333300"/>
                </a:solidFill>
              </a:rPr>
              <a:t>Образовательное событие, как форма взаимодействия детей, педагога и родителей </a:t>
            </a: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867400" y="4652963"/>
            <a:ext cx="3276600" cy="8921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1800" smtClean="0">
                <a:solidFill>
                  <a:srgbClr val="333300"/>
                </a:solidFill>
              </a:rPr>
              <a:t>Подготовил: старший воспитатель МБДОУ Константиненко О.С.</a:t>
            </a:r>
          </a:p>
          <a:p>
            <a:pPr eaLnBrk="1" hangingPunct="1">
              <a:lnSpc>
                <a:spcPct val="80000"/>
              </a:lnSpc>
            </a:pPr>
            <a:endParaRPr lang="ru-RU" altLang="ru-RU" sz="1800" smtClean="0">
              <a:solidFill>
                <a:srgbClr val="333300"/>
              </a:solidFill>
            </a:endParaRPr>
          </a:p>
        </p:txBody>
      </p:sp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644525" y="188913"/>
            <a:ext cx="78184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Муниципальное бюджетное дошкольное образовательное учреждение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детский сад №7 «Жемчужинка»</a:t>
            </a:r>
          </a:p>
        </p:txBody>
      </p:sp>
      <p:sp>
        <p:nvSpPr>
          <p:cNvPr id="2053" name="TextBox 2"/>
          <p:cNvSpPr txBox="1">
            <a:spLocks noChangeArrowheads="1"/>
          </p:cNvSpPr>
          <p:nvPr/>
        </p:nvSpPr>
        <p:spPr bwMode="auto">
          <a:xfrm>
            <a:off x="3708400" y="6092825"/>
            <a:ext cx="1857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Ст.Егорлыкская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2022г.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>
                <a:solidFill>
                  <a:srgbClr val="333300"/>
                </a:solidFill>
              </a:rPr>
              <a:t>Этапы организации образовательных событий в детском саду</a:t>
            </a:r>
          </a:p>
        </p:txBody>
      </p:sp>
      <p:grpSp>
        <p:nvGrpSpPr>
          <p:cNvPr id="11267" name="Group 7"/>
          <p:cNvGrpSpPr>
            <a:grpSpLocks/>
          </p:cNvGrpSpPr>
          <p:nvPr/>
        </p:nvGrpSpPr>
        <p:grpSpPr bwMode="auto">
          <a:xfrm>
            <a:off x="539750" y="1989138"/>
            <a:ext cx="7740650" cy="555625"/>
            <a:chOff x="1248" y="2030"/>
            <a:chExt cx="4876" cy="350"/>
          </a:xfrm>
        </p:grpSpPr>
        <p:sp>
          <p:nvSpPr>
            <p:cNvPr id="11288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9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475E0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</p:spPr>
          <p:txBody>
            <a:bodyPr rot="10800000" vert="eaVert" wrap="none" anchor="ctr">
              <a:flatTx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Calibri" panose="020F0502020204030204" pitchFamily="34" charset="0"/>
              </a:endParaRPr>
            </a:p>
          </p:txBody>
        </p:sp>
        <p:sp>
          <p:nvSpPr>
            <p:cNvPr id="11290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386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000">
                  <a:solidFill>
                    <a:srgbClr val="333300"/>
                  </a:solidFill>
                  <a:latin typeface="Calibri" panose="020F0502020204030204" pitchFamily="34" charset="0"/>
                </a:rPr>
                <a:t>Определение тематики образовательных событий</a:t>
              </a:r>
              <a:endParaRPr lang="en-US" altLang="ru-RU" sz="2000">
                <a:solidFill>
                  <a:srgbClr val="3333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291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400" b="1">
                  <a:solidFill>
                    <a:srgbClr val="FFFFFF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11268" name="Group 12"/>
          <p:cNvGrpSpPr>
            <a:grpSpLocks/>
          </p:cNvGrpSpPr>
          <p:nvPr/>
        </p:nvGrpSpPr>
        <p:grpSpPr bwMode="auto">
          <a:xfrm>
            <a:off x="539750" y="2924175"/>
            <a:ext cx="5110163" cy="555625"/>
            <a:chOff x="1248" y="2640"/>
            <a:chExt cx="3219" cy="350"/>
          </a:xfrm>
        </p:grpSpPr>
        <p:sp>
          <p:nvSpPr>
            <p:cNvPr id="11284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5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2F47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</p:spPr>
          <p:txBody>
            <a:bodyPr rot="10800000" vert="eaVert" wrap="none" anchor="ctr">
              <a:flatTx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Calibri" panose="020F0502020204030204" pitchFamily="34" charset="0"/>
              </a:endParaRPr>
            </a:p>
          </p:txBody>
        </p:sp>
        <p:sp>
          <p:nvSpPr>
            <p:cNvPr id="11286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221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000">
                  <a:solidFill>
                    <a:srgbClr val="333300"/>
                  </a:solidFill>
                  <a:latin typeface="Calibri" panose="020F0502020204030204" pitchFamily="34" charset="0"/>
                </a:rPr>
                <a:t>Определение целей и задач</a:t>
              </a:r>
              <a:endParaRPr lang="en-US" altLang="ru-RU" sz="2000">
                <a:solidFill>
                  <a:srgbClr val="3333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287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400" b="1">
                  <a:solidFill>
                    <a:srgbClr val="FFFFFF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11269" name="Group 17"/>
          <p:cNvGrpSpPr>
            <a:grpSpLocks/>
          </p:cNvGrpSpPr>
          <p:nvPr/>
        </p:nvGrpSpPr>
        <p:grpSpPr bwMode="auto">
          <a:xfrm>
            <a:off x="611188" y="3860800"/>
            <a:ext cx="6683375" cy="555625"/>
            <a:chOff x="1248" y="3230"/>
            <a:chExt cx="4210" cy="350"/>
          </a:xfrm>
        </p:grpSpPr>
        <p:sp>
          <p:nvSpPr>
            <p:cNvPr id="11280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1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764718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</p:spPr>
          <p:txBody>
            <a:bodyPr rot="10800000" vert="eaVert" wrap="none" anchor="ctr">
              <a:flatTx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Calibri" panose="020F0502020204030204" pitchFamily="34" charset="0"/>
              </a:endParaRPr>
            </a:p>
          </p:txBody>
        </p:sp>
        <p:sp>
          <p:nvSpPr>
            <p:cNvPr id="11282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320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000">
                  <a:solidFill>
                    <a:srgbClr val="333300"/>
                  </a:solidFill>
                  <a:latin typeface="Calibri" panose="020F0502020204030204" pitchFamily="34" charset="0"/>
                </a:rPr>
                <a:t>Подготовка к образовательному событию</a:t>
              </a:r>
              <a:endParaRPr lang="en-US" altLang="ru-RU" sz="2000">
                <a:solidFill>
                  <a:srgbClr val="3333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283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400" b="1">
                  <a:solidFill>
                    <a:srgbClr val="FFFFFF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</p:grpSp>
      <p:grpSp>
        <p:nvGrpSpPr>
          <p:cNvPr id="11270" name="Group 2"/>
          <p:cNvGrpSpPr>
            <a:grpSpLocks/>
          </p:cNvGrpSpPr>
          <p:nvPr/>
        </p:nvGrpSpPr>
        <p:grpSpPr bwMode="auto">
          <a:xfrm>
            <a:off x="611188" y="4724400"/>
            <a:ext cx="6497637" cy="555625"/>
            <a:chOff x="1248" y="1440"/>
            <a:chExt cx="4093" cy="350"/>
          </a:xfrm>
        </p:grpSpPr>
        <p:sp>
          <p:nvSpPr>
            <p:cNvPr id="11276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7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76393B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</p:spPr>
          <p:txBody>
            <a:bodyPr rot="10800000" vert="eaVert" wrap="none" anchor="ctr">
              <a:flatTx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Calibri" panose="020F0502020204030204" pitchFamily="34" charset="0"/>
              </a:endParaRPr>
            </a:p>
          </p:txBody>
        </p:sp>
        <p:sp>
          <p:nvSpPr>
            <p:cNvPr id="11278" name="Text Box 5"/>
            <p:cNvSpPr txBox="1">
              <a:spLocks noChangeArrowheads="1"/>
            </p:cNvSpPr>
            <p:nvPr/>
          </p:nvSpPr>
          <p:spPr bwMode="gray">
            <a:xfrm>
              <a:off x="2256" y="1482"/>
              <a:ext cx="308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000">
                  <a:solidFill>
                    <a:srgbClr val="333300"/>
                  </a:solidFill>
                  <a:latin typeface="Calibri" panose="020F0502020204030204" pitchFamily="34" charset="0"/>
                </a:rPr>
                <a:t>Проведение образовательного события</a:t>
              </a:r>
              <a:endParaRPr lang="en-US" altLang="ru-RU" sz="2000">
                <a:solidFill>
                  <a:srgbClr val="3333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279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400" b="1">
                  <a:solidFill>
                    <a:srgbClr val="FFFFFF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</p:grpSp>
      <p:grpSp>
        <p:nvGrpSpPr>
          <p:cNvPr id="11271" name="Group 22"/>
          <p:cNvGrpSpPr>
            <a:grpSpLocks/>
          </p:cNvGrpSpPr>
          <p:nvPr/>
        </p:nvGrpSpPr>
        <p:grpSpPr bwMode="auto">
          <a:xfrm>
            <a:off x="684213" y="5589588"/>
            <a:ext cx="5105400" cy="555625"/>
            <a:chOff x="1248" y="3230"/>
            <a:chExt cx="3216" cy="350"/>
          </a:xfrm>
        </p:grpSpPr>
        <p:sp>
          <p:nvSpPr>
            <p:cNvPr id="11272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3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470047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</p:spPr>
          <p:txBody>
            <a:bodyPr rot="10800000" vert="eaVert" wrap="none" anchor="ctr">
              <a:flatTx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Calibri" panose="020F0502020204030204" pitchFamily="34" charset="0"/>
              </a:endParaRPr>
            </a:p>
          </p:txBody>
        </p:sp>
        <p:sp>
          <p:nvSpPr>
            <p:cNvPr id="11274" name="Text Box 25"/>
            <p:cNvSpPr txBox="1">
              <a:spLocks noChangeArrowheads="1"/>
            </p:cNvSpPr>
            <p:nvPr/>
          </p:nvSpPr>
          <p:spPr bwMode="gray">
            <a:xfrm>
              <a:off x="2256" y="3272"/>
              <a:ext cx="95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000">
                  <a:solidFill>
                    <a:srgbClr val="333300"/>
                  </a:solidFill>
                  <a:latin typeface="Calibri" panose="020F0502020204030204" pitchFamily="34" charset="0"/>
                </a:rPr>
                <a:t>Рефлексия</a:t>
              </a:r>
              <a:endParaRPr lang="en-US" altLang="ru-RU" sz="2000">
                <a:solidFill>
                  <a:srgbClr val="3333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275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400" b="1">
                  <a:solidFill>
                    <a:srgbClr val="FFFFFF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ru-RU" altLang="ru-RU" sz="2400" smtClean="0"/>
              <a:t>Подходы комплексно-тематического планирования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44588"/>
            <a:ext cx="8229600" cy="460375"/>
          </a:xfrm>
        </p:spPr>
        <p:txBody>
          <a:bodyPr/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800" kern="1200" dirty="0" smtClean="0">
                <a:solidFill>
                  <a:prstClr val="black"/>
                </a:solidFill>
                <a:latin typeface="Palatino Linotype"/>
              </a:rPr>
              <a:t>Яркое событие в природе, социальной жизни общества или праздник</a:t>
            </a:r>
          </a:p>
        </p:txBody>
      </p:sp>
      <p:pic>
        <p:nvPicPr>
          <p:cNvPr id="12292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060575"/>
            <a:ext cx="41322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2850" y="2057400"/>
            <a:ext cx="3970338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86000" y="5392738"/>
            <a:ext cx="45720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Palatino Linotype"/>
                <a:cs typeface="+mn-cs"/>
              </a:rPr>
              <a:t>Образовательное событие «День рождения телефонного приветствия «Алло»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ru-RU" altLang="ru-RU" sz="2400" smtClean="0"/>
              <a:t>Подходы комплексно-тематического планирования</a:t>
            </a: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457200" y="1144588"/>
            <a:ext cx="8229600" cy="484187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smtClean="0">
                <a:solidFill>
                  <a:srgbClr val="000000"/>
                </a:solidFill>
                <a:latin typeface="Palatino Linotype" panose="02040502050505030304" pitchFamily="18" charset="0"/>
              </a:rPr>
              <a:t>Яркое событие, </a:t>
            </a:r>
            <a:r>
              <a:rPr lang="ru-RU" altLang="ru-RU" sz="1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формирующие чувство гражданской принадлежности ребенка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5392738"/>
            <a:ext cx="45720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Palatino Linotype"/>
                <a:cs typeface="+mn-cs"/>
              </a:rPr>
              <a:t>Образовательное событие «День памяти и скорби-день начала ВОВ»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Palatino Linotype"/>
              <a:cs typeface="+mn-cs"/>
            </a:endParaRPr>
          </a:p>
        </p:txBody>
      </p:sp>
      <p:pic>
        <p:nvPicPr>
          <p:cNvPr id="1331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5" y="2535238"/>
            <a:ext cx="314007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8225" y="1663700"/>
            <a:ext cx="21082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6450" y="2563813"/>
            <a:ext cx="3103563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ru-RU" altLang="ru-RU" sz="2400" smtClean="0"/>
              <a:t>Подходы комплексно-тематического планирования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22338"/>
            <a:ext cx="8229600" cy="485775"/>
          </a:xfrm>
        </p:spPr>
        <p:txBody>
          <a:bodyPr/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800" kern="1200" dirty="0" smtClean="0">
                <a:solidFill>
                  <a:prstClr val="black"/>
                </a:solidFill>
                <a:latin typeface="Palatino Linotype"/>
              </a:rPr>
              <a:t>Яркое событие нравственной жизни</a:t>
            </a:r>
            <a:endParaRPr lang="ru-RU" sz="1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8538" y="5934075"/>
            <a:ext cx="4572000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Palatino Linotype"/>
                <a:cs typeface="+mn-cs"/>
              </a:rPr>
              <a:t>Образовательное событие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Palatino Linotype"/>
                <a:cs typeface="+mn-cs"/>
              </a:rPr>
              <a:t>«День объятий»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Palatino Linotype"/>
              <a:cs typeface="+mn-cs"/>
            </a:endParaRPr>
          </a:p>
        </p:txBody>
      </p:sp>
      <p:pic>
        <p:nvPicPr>
          <p:cNvPr id="14341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675" y="1385888"/>
            <a:ext cx="3597275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3250" y="3357563"/>
            <a:ext cx="3444875" cy="253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8" y="3357563"/>
            <a:ext cx="3382962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ru-RU" altLang="ru-RU" sz="2400" smtClean="0"/>
              <a:t>Подходы комплексно-тематического планирования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22338"/>
            <a:ext cx="8229600" cy="485775"/>
          </a:xfrm>
        </p:spPr>
        <p:txBody>
          <a:bodyPr/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800" kern="1200" dirty="0" smtClean="0">
                <a:solidFill>
                  <a:prstClr val="black"/>
                </a:solidFill>
                <a:latin typeface="Palatino Linotype"/>
              </a:rPr>
              <a:t>Яркое событие окружающей природы</a:t>
            </a:r>
            <a:endParaRPr lang="ru-RU" sz="1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8538" y="5934075"/>
            <a:ext cx="4572000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Palatino Linotype"/>
                <a:cs typeface="+mn-cs"/>
              </a:rPr>
              <a:t>Образовательное событие «Евсеев день по народному календарю»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Palatino Linotype"/>
              <a:cs typeface="+mn-cs"/>
            </a:endParaRPr>
          </a:p>
        </p:txBody>
      </p:sp>
      <p:pic>
        <p:nvPicPr>
          <p:cNvPr id="15365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3770313"/>
            <a:ext cx="295275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60" t="10733" r="14078" b="11623"/>
          <a:stretch>
            <a:fillRect/>
          </a:stretch>
        </p:blipFill>
        <p:spPr bwMode="auto">
          <a:xfrm>
            <a:off x="250825" y="1354138"/>
            <a:ext cx="3097213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1363663"/>
            <a:ext cx="2941638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3413" y="3735388"/>
            <a:ext cx="3003550" cy="21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ru-RU" altLang="ru-RU" sz="2400" smtClean="0"/>
              <a:t>Подходы комплексно-тематического планирования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22338"/>
            <a:ext cx="8229600" cy="485775"/>
          </a:xfrm>
        </p:spPr>
        <p:txBody>
          <a:bodyPr/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800" kern="1200" dirty="0" smtClean="0">
                <a:solidFill>
                  <a:prstClr val="black"/>
                </a:solidFill>
                <a:latin typeface="Palatino Linotype"/>
              </a:rPr>
              <a:t>Яркое событие мира искусства и литературы</a:t>
            </a:r>
            <a:endParaRPr lang="ru-RU" sz="1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8538" y="5934075"/>
            <a:ext cx="4572000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Palatino Linotype"/>
                <a:cs typeface="+mn-cs"/>
              </a:rPr>
              <a:t>Образовательное событие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Palatino Linotype"/>
                <a:cs typeface="+mn-cs"/>
              </a:rPr>
              <a:t>«Всемирный день книг»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Palatino Linotype"/>
              <a:cs typeface="+mn-cs"/>
            </a:endParaRPr>
          </a:p>
        </p:txBody>
      </p:sp>
      <p:pic>
        <p:nvPicPr>
          <p:cNvPr id="16389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800" y="1577975"/>
            <a:ext cx="4281488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6500" y="2803525"/>
            <a:ext cx="3948113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ru-RU" altLang="ru-RU" sz="2400" smtClean="0"/>
              <a:t>Подходы комплексно-тематического планирования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22338"/>
            <a:ext cx="8229600" cy="485775"/>
          </a:xfrm>
        </p:spPr>
        <p:txBody>
          <a:bodyPr/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800" kern="1200" dirty="0" smtClean="0">
                <a:solidFill>
                  <a:prstClr val="black"/>
                </a:solidFill>
                <a:latin typeface="Palatino Linotype"/>
              </a:rPr>
              <a:t>Яркое событие семьи и общества</a:t>
            </a:r>
            <a:endParaRPr lang="ru-RU" sz="1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8538" y="5934075"/>
            <a:ext cx="4572000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Palatino Linotype"/>
                <a:cs typeface="+mn-cs"/>
              </a:rPr>
              <a:t>Образовательное событие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Palatino Linotype"/>
                <a:cs typeface="+mn-cs"/>
              </a:rPr>
              <a:t>«Первый человек на Луне»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Palatino Linotype"/>
              <a:cs typeface="+mn-cs"/>
            </a:endParaRPr>
          </a:p>
        </p:txBody>
      </p:sp>
      <p:pic>
        <p:nvPicPr>
          <p:cNvPr id="17413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0250" y="1693863"/>
            <a:ext cx="2603500" cy="347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2859088"/>
            <a:ext cx="28416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375" y="2055813"/>
            <a:ext cx="28416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ru-RU" altLang="ru-RU" sz="2400" smtClean="0"/>
              <a:t>Подходы комплексно-тематического планирования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22338"/>
            <a:ext cx="8229600" cy="485775"/>
          </a:xfrm>
        </p:spPr>
        <p:txBody>
          <a:bodyPr/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800" kern="1200" dirty="0" smtClean="0">
                <a:solidFill>
                  <a:prstClr val="black"/>
                </a:solidFill>
                <a:latin typeface="Palatino Linotype"/>
              </a:rPr>
              <a:t>Яркое событие познавательной жизни</a:t>
            </a:r>
            <a:endParaRPr lang="ru-RU" sz="1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8538" y="5934075"/>
            <a:ext cx="4572000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Palatino Linotype"/>
                <a:cs typeface="+mn-cs"/>
              </a:rPr>
              <a:t>Образовательное событие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Palatino Linotype"/>
                <a:cs typeface="+mn-cs"/>
              </a:rPr>
              <a:t>«День загадывания загадок»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Palatino Linotype"/>
              <a:cs typeface="+mn-cs"/>
            </a:endParaRPr>
          </a:p>
        </p:txBody>
      </p:sp>
      <p:pic>
        <p:nvPicPr>
          <p:cNvPr id="18437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0" y="1622425"/>
            <a:ext cx="2779713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3875088"/>
            <a:ext cx="2779713" cy="208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435225"/>
            <a:ext cx="3133725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333300"/>
                </a:solidFill>
              </a:rPr>
              <a:t>Принципы организации образовательного события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800" smtClean="0">
                <a:solidFill>
                  <a:srgbClr val="333300"/>
                </a:solidFill>
              </a:rPr>
              <a:t>Самое главное – подходить к организации события  творчески.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smtClean="0">
                <a:solidFill>
                  <a:srgbClr val="333300"/>
                </a:solidFill>
              </a:rPr>
              <a:t>Предоставить детям действовать самостоятельно, избегая прямых инструкций.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smtClean="0">
                <a:solidFill>
                  <a:srgbClr val="333300"/>
                </a:solidFill>
              </a:rPr>
              <a:t>Стараться  не сдерживать инициативы детей.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smtClean="0">
                <a:solidFill>
                  <a:srgbClr val="333300"/>
                </a:solidFill>
              </a:rPr>
              <a:t>Не делать  за них то, что они могут сделать самостоятельно.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smtClean="0">
                <a:solidFill>
                  <a:srgbClr val="333300"/>
                </a:solidFill>
              </a:rPr>
              <a:t>Помогать  детям формировать навыки самостоятельного решения проблемы.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smtClean="0">
                <a:solidFill>
                  <a:srgbClr val="333300"/>
                </a:solidFill>
              </a:rPr>
              <a:t>Стараться избегать оценочных  суждений.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СПАСИБО ЗА ВНИМАНИЕ!</a:t>
            </a:r>
          </a:p>
        </p:txBody>
      </p:sp>
      <p:pic>
        <p:nvPicPr>
          <p:cNvPr id="20483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2781300"/>
            <a:ext cx="8229600" cy="1054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908050"/>
            <a:ext cx="7772400" cy="4535488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333300"/>
                </a:solidFill>
              </a:rPr>
              <a:t>Педагогическая технология</a:t>
            </a:r>
            <a:r>
              <a:rPr lang="ru-RU" altLang="ru-RU" sz="2400" smtClean="0">
                <a:solidFill>
                  <a:srgbClr val="333300"/>
                </a:solidFill>
              </a:rPr>
              <a:t>  -</a:t>
            </a:r>
            <a:br>
              <a:rPr lang="ru-RU" altLang="ru-RU" sz="2400" smtClean="0">
                <a:solidFill>
                  <a:srgbClr val="333300"/>
                </a:solidFill>
              </a:rPr>
            </a:br>
            <a:r>
              <a:rPr lang="ru-RU" altLang="ru-RU" sz="2400" smtClean="0">
                <a:solidFill>
                  <a:srgbClr val="333300"/>
                </a:solidFill>
              </a:rPr>
              <a:t/>
            </a:r>
            <a:br>
              <a:rPr lang="ru-RU" altLang="ru-RU" sz="2400" smtClean="0">
                <a:solidFill>
                  <a:srgbClr val="333300"/>
                </a:solidFill>
              </a:rPr>
            </a:br>
            <a:r>
              <a:rPr lang="ru-RU" altLang="ru-RU" sz="2400" smtClean="0">
                <a:solidFill>
                  <a:srgbClr val="333300"/>
                </a:solidFill>
              </a:rPr>
              <a:t/>
            </a:r>
            <a:br>
              <a:rPr lang="ru-RU" altLang="ru-RU" sz="2400" smtClean="0">
                <a:solidFill>
                  <a:srgbClr val="333300"/>
                </a:solidFill>
              </a:rPr>
            </a:br>
            <a:r>
              <a:rPr lang="ru-RU" altLang="ru-RU" sz="2400" smtClean="0">
                <a:solidFill>
                  <a:srgbClr val="333300"/>
                </a:solidFill>
              </a:rPr>
              <a:t> </a:t>
            </a:r>
            <a:r>
              <a:rPr lang="ru-RU" altLang="ru-RU" sz="2800" smtClean="0">
                <a:solidFill>
                  <a:srgbClr val="333300"/>
                </a:solidFill>
              </a:rPr>
              <a:t>последовательность (не обязательно строго упорядоченная) процедур и операций, составляющих в совокупности целостную дидактическую систему реализация, которой в педагогической практике приводит к достижению гарантированных целей обучения и воспитания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85937"/>
          </a:xfrm>
        </p:spPr>
        <p:txBody>
          <a:bodyPr/>
          <a:lstStyle/>
          <a:p>
            <a:pPr eaLnBrk="1" hangingPunct="1"/>
            <a:r>
              <a:rPr lang="ru-RU" altLang="ru-RU" sz="6000" smtClean="0">
                <a:solidFill>
                  <a:srgbClr val="333300"/>
                </a:solidFill>
              </a:rPr>
              <a:t>Не рядом, не над ним, а вместе!</a:t>
            </a:r>
          </a:p>
        </p:txBody>
      </p:sp>
      <p:pic>
        <p:nvPicPr>
          <p:cNvPr id="4099" name="Picture 5" descr="p28_dr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2420938"/>
            <a:ext cx="698500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311150"/>
            <a:ext cx="2311400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5513" y="476250"/>
            <a:ext cx="6697662" cy="567848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altLang="ru-RU" sz="2400" dirty="0" smtClean="0">
              <a:solidFill>
                <a:srgbClr val="333300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ru-RU" altLang="ru-RU" sz="2400" dirty="0" smtClean="0">
                <a:solidFill>
                  <a:srgbClr val="333300"/>
                </a:solidFill>
                <a:latin typeface="Times New Roman" panose="02020603050405020304" pitchFamily="18" charset="0"/>
              </a:rPr>
              <a:t>                   «</a:t>
            </a:r>
            <a:r>
              <a:rPr lang="ru-RU" altLang="ru-RU" sz="2400" b="1" dirty="0" smtClean="0">
                <a:solidFill>
                  <a:srgbClr val="333300"/>
                </a:solidFill>
                <a:latin typeface="Times New Roman" panose="02020603050405020304" pitchFamily="18" charset="0"/>
              </a:rPr>
              <a:t>Образовательное событие</a:t>
            </a:r>
            <a:r>
              <a:rPr lang="ru-RU" altLang="ru-RU" sz="2400" dirty="0" smtClean="0">
                <a:solidFill>
                  <a:srgbClr val="333300"/>
                </a:solidFill>
                <a:latin typeface="Times New Roman" panose="02020603050405020304" pitchFamily="18" charset="0"/>
              </a:rPr>
              <a:t> - специальная форма  организации и реализации образовательной деятельности, выстроенная как интенсивная встреча реальной и идеальной форм порождения и оформления знания»                                                                                               </a:t>
            </a:r>
          </a:p>
          <a:p>
            <a:pPr algn="r" eaLnBrk="1" hangingPunct="1">
              <a:buFontTx/>
              <a:buNone/>
            </a:pPr>
            <a:r>
              <a:rPr lang="ru-RU" altLang="ru-RU" sz="2400" dirty="0" smtClean="0">
                <a:solidFill>
                  <a:srgbClr val="333300"/>
                </a:solidFill>
                <a:latin typeface="Times New Roman" panose="02020603050405020304" pitchFamily="18" charset="0"/>
              </a:rPr>
              <a:t>Д.Б. </a:t>
            </a:r>
            <a:r>
              <a:rPr lang="ru-RU" altLang="ru-RU" sz="2400" dirty="0" err="1" smtClean="0">
                <a:solidFill>
                  <a:srgbClr val="333300"/>
                </a:solidFill>
                <a:latin typeface="Times New Roman" panose="02020603050405020304" pitchFamily="18" charset="0"/>
              </a:rPr>
              <a:t>Эльконин</a:t>
            </a:r>
            <a:r>
              <a:rPr lang="ru-RU" altLang="ru-RU" sz="2400" dirty="0" smtClean="0">
                <a:solidFill>
                  <a:srgbClr val="3333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None/>
            </a:pPr>
            <a:endParaRPr lang="ru-RU" altLang="ru-RU" sz="2400" dirty="0" smtClean="0">
              <a:solidFill>
                <a:srgbClr val="333300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ru-RU" altLang="ru-RU" sz="2400" dirty="0" smtClean="0">
                <a:solidFill>
                  <a:srgbClr val="333300"/>
                </a:solidFill>
                <a:latin typeface="Times New Roman" panose="02020603050405020304" pitchFamily="18" charset="0"/>
              </a:rPr>
              <a:t>«</a:t>
            </a:r>
            <a:r>
              <a:rPr lang="ru-RU" altLang="ru-RU" sz="2400" b="1" dirty="0" smtClean="0">
                <a:solidFill>
                  <a:srgbClr val="333300"/>
                </a:solidFill>
                <a:latin typeface="Times New Roman" panose="02020603050405020304" pitchFamily="18" charset="0"/>
              </a:rPr>
              <a:t>Событие </a:t>
            </a:r>
            <a:r>
              <a:rPr lang="ru-RU" altLang="ru-RU" sz="2400" dirty="0" smtClean="0">
                <a:solidFill>
                  <a:srgbClr val="333300"/>
                </a:solidFill>
                <a:latin typeface="Times New Roman" panose="02020603050405020304" pitchFamily="18" charset="0"/>
              </a:rPr>
              <a:t>- источник личностного опыта, обновление его, встреча с другой личностью, с иной культурой, которая затрагивает, деформирует мышление и поведение, развивает их»                                                                                                              </a:t>
            </a:r>
          </a:p>
          <a:p>
            <a:pPr eaLnBrk="1" hangingPunct="1">
              <a:buFontTx/>
              <a:buNone/>
            </a:pPr>
            <a:r>
              <a:rPr lang="ru-RU" altLang="ru-RU" sz="2400" dirty="0" smtClean="0">
                <a:solidFill>
                  <a:srgbClr val="333300"/>
                </a:solidFill>
                <a:latin typeface="Times New Roman" panose="02020603050405020304" pitchFamily="18" charset="0"/>
              </a:rPr>
              <a:t>                                                           </a:t>
            </a:r>
            <a:r>
              <a:rPr lang="ru-RU" altLang="ru-RU" sz="2400" dirty="0" err="1" smtClean="0">
                <a:solidFill>
                  <a:srgbClr val="333300"/>
                </a:solidFill>
                <a:latin typeface="Times New Roman" panose="02020603050405020304" pitchFamily="18" charset="0"/>
              </a:rPr>
              <a:t>В.В.Сериков</a:t>
            </a:r>
            <a:r>
              <a:rPr lang="ru-RU" altLang="ru-RU" sz="2400" dirty="0" smtClean="0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4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5"/>
          <a:stretch>
            <a:fillRect/>
          </a:stretch>
        </p:blipFill>
        <p:spPr bwMode="auto">
          <a:xfrm>
            <a:off x="1143000" y="836613"/>
            <a:ext cx="6884988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1258888" y="0"/>
            <a:ext cx="66262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400">
                <a:solidFill>
                  <a:srgbClr val="333300"/>
                </a:solidFill>
              </a:rPr>
              <a:t>Событийность</a:t>
            </a:r>
          </a:p>
        </p:txBody>
      </p:sp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1187450" y="908050"/>
            <a:ext cx="30241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800">
                <a:solidFill>
                  <a:srgbClr val="333300"/>
                </a:solidFill>
              </a:rPr>
              <a:t>Для детей</a:t>
            </a:r>
          </a:p>
        </p:txBody>
      </p:sp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5292725" y="620713"/>
            <a:ext cx="2735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solidFill>
                  <a:srgbClr val="333300"/>
                </a:solidFill>
              </a:rPr>
              <a:t>Для педагогов</a:t>
            </a:r>
          </a:p>
        </p:txBody>
      </p:sp>
      <p:sp>
        <p:nvSpPr>
          <p:cNvPr id="6150" name="Text Box 9"/>
          <p:cNvSpPr txBox="1">
            <a:spLocks noChangeArrowheads="1"/>
          </p:cNvSpPr>
          <p:nvPr/>
        </p:nvSpPr>
        <p:spPr bwMode="auto">
          <a:xfrm>
            <a:off x="1619250" y="1773238"/>
            <a:ext cx="23764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>
                <a:solidFill>
                  <a:srgbClr val="333300"/>
                </a:solidFill>
              </a:rPr>
              <a:t>Раскрываются способности</a:t>
            </a:r>
          </a:p>
        </p:txBody>
      </p:sp>
      <p:sp>
        <p:nvSpPr>
          <p:cNvPr id="6151" name="Text Box 10"/>
          <p:cNvSpPr txBox="1">
            <a:spLocks noChangeArrowheads="1"/>
          </p:cNvSpPr>
          <p:nvPr/>
        </p:nvSpPr>
        <p:spPr bwMode="auto">
          <a:xfrm>
            <a:off x="1619250" y="3357563"/>
            <a:ext cx="2305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>
                <a:solidFill>
                  <a:srgbClr val="333300"/>
                </a:solidFill>
              </a:rPr>
              <a:t>Постановка детской цели</a:t>
            </a:r>
          </a:p>
        </p:txBody>
      </p:sp>
      <p:sp>
        <p:nvSpPr>
          <p:cNvPr id="6152" name="Text Box 11"/>
          <p:cNvSpPr txBox="1">
            <a:spLocks noChangeArrowheads="1"/>
          </p:cNvSpPr>
          <p:nvPr/>
        </p:nvSpPr>
        <p:spPr bwMode="auto">
          <a:xfrm>
            <a:off x="1619250" y="5157788"/>
            <a:ext cx="2376488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>
                <a:solidFill>
                  <a:srgbClr val="333300"/>
                </a:solidFill>
              </a:rPr>
              <a:t>Самостоятельно ищут пути решения</a:t>
            </a:r>
          </a:p>
        </p:txBody>
      </p:sp>
      <p:sp>
        <p:nvSpPr>
          <p:cNvPr id="6153" name="Text Box 12"/>
          <p:cNvSpPr txBox="1">
            <a:spLocks noChangeArrowheads="1"/>
          </p:cNvSpPr>
          <p:nvPr/>
        </p:nvSpPr>
        <p:spPr bwMode="auto">
          <a:xfrm>
            <a:off x="5219700" y="1268413"/>
            <a:ext cx="23050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>
                <a:solidFill>
                  <a:srgbClr val="333300"/>
                </a:solidFill>
              </a:rPr>
              <a:t>Повышение мотивации к саморазвитию</a:t>
            </a:r>
          </a:p>
        </p:txBody>
      </p:sp>
      <p:sp>
        <p:nvSpPr>
          <p:cNvPr id="6154" name="Text Box 14"/>
          <p:cNvSpPr txBox="1">
            <a:spLocks noChangeArrowheads="1"/>
          </p:cNvSpPr>
          <p:nvPr/>
        </p:nvSpPr>
        <p:spPr bwMode="auto">
          <a:xfrm>
            <a:off x="5219700" y="2997200"/>
            <a:ext cx="23764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>
                <a:solidFill>
                  <a:srgbClr val="333300"/>
                </a:solidFill>
              </a:rPr>
              <a:t>Равноправие</a:t>
            </a:r>
          </a:p>
        </p:txBody>
      </p:sp>
      <p:sp>
        <p:nvSpPr>
          <p:cNvPr id="6155" name="Text Box 15"/>
          <p:cNvSpPr txBox="1">
            <a:spLocks noChangeArrowheads="1"/>
          </p:cNvSpPr>
          <p:nvPr/>
        </p:nvSpPr>
        <p:spPr bwMode="auto">
          <a:xfrm>
            <a:off x="5292725" y="4724400"/>
            <a:ext cx="2160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/>
          </a:p>
        </p:txBody>
      </p:sp>
      <p:sp>
        <p:nvSpPr>
          <p:cNvPr id="6156" name="Text Box 16"/>
          <p:cNvSpPr txBox="1">
            <a:spLocks noChangeArrowheads="1"/>
          </p:cNvSpPr>
          <p:nvPr/>
        </p:nvSpPr>
        <p:spPr bwMode="auto">
          <a:xfrm>
            <a:off x="5219700" y="4724400"/>
            <a:ext cx="2305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>
                <a:solidFill>
                  <a:srgbClr val="333300"/>
                </a:solidFill>
              </a:rPr>
              <a:t>Образовательное событие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Образовательное событие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ru-RU" altLang="ru-RU" sz="2800" smtClean="0">
              <a:solidFill>
                <a:srgbClr val="333300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altLang="ru-RU" sz="2800" smtClean="0">
                <a:solidFill>
                  <a:srgbClr val="333300"/>
                </a:solidFill>
              </a:rPr>
              <a:t>Сущность образовательного события заключается в том, что организуются специальные условия для детского действия, полученный опыт, осмысленный и осознанный, превращается в средство для достижения новой, уже более высокой, цели.</a:t>
            </a:r>
            <a:r>
              <a:rPr lang="ru-RU" altLang="ru-RU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>
                <a:solidFill>
                  <a:srgbClr val="333300"/>
                </a:solidFill>
              </a:rPr>
              <a:t>Этапы организации образовательных событий в детском саду</a:t>
            </a:r>
          </a:p>
        </p:txBody>
      </p:sp>
      <p:grpSp>
        <p:nvGrpSpPr>
          <p:cNvPr id="8195" name="Group 7"/>
          <p:cNvGrpSpPr>
            <a:grpSpLocks/>
          </p:cNvGrpSpPr>
          <p:nvPr/>
        </p:nvGrpSpPr>
        <p:grpSpPr bwMode="auto">
          <a:xfrm>
            <a:off x="539750" y="1989138"/>
            <a:ext cx="7740650" cy="555625"/>
            <a:chOff x="1248" y="2030"/>
            <a:chExt cx="4876" cy="350"/>
          </a:xfrm>
        </p:grpSpPr>
        <p:sp>
          <p:nvSpPr>
            <p:cNvPr id="8216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7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475E0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</p:spPr>
          <p:txBody>
            <a:bodyPr rot="10800000" vert="eaVert" wrap="none" anchor="ctr">
              <a:flatTx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Calibri" panose="020F0502020204030204" pitchFamily="34" charset="0"/>
              </a:endParaRPr>
            </a:p>
          </p:txBody>
        </p:sp>
        <p:sp>
          <p:nvSpPr>
            <p:cNvPr id="8218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386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000">
                  <a:solidFill>
                    <a:srgbClr val="333300"/>
                  </a:solidFill>
                  <a:latin typeface="Calibri" panose="020F0502020204030204" pitchFamily="34" charset="0"/>
                </a:rPr>
                <a:t>Определение тематики образовательных событий</a:t>
              </a:r>
              <a:endParaRPr lang="en-US" altLang="ru-RU" sz="2000">
                <a:solidFill>
                  <a:srgbClr val="3333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219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400" b="1">
                  <a:solidFill>
                    <a:srgbClr val="FFFFFF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8196" name="Group 12"/>
          <p:cNvGrpSpPr>
            <a:grpSpLocks/>
          </p:cNvGrpSpPr>
          <p:nvPr/>
        </p:nvGrpSpPr>
        <p:grpSpPr bwMode="auto">
          <a:xfrm>
            <a:off x="539750" y="2924175"/>
            <a:ext cx="5110163" cy="555625"/>
            <a:chOff x="1248" y="2640"/>
            <a:chExt cx="3219" cy="350"/>
          </a:xfrm>
        </p:grpSpPr>
        <p:sp>
          <p:nvSpPr>
            <p:cNvPr id="8212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3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2F47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</p:spPr>
          <p:txBody>
            <a:bodyPr rot="10800000" vert="eaVert" wrap="none" anchor="ctr">
              <a:flatTx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Calibri" panose="020F0502020204030204" pitchFamily="34" charset="0"/>
              </a:endParaRPr>
            </a:p>
          </p:txBody>
        </p:sp>
        <p:sp>
          <p:nvSpPr>
            <p:cNvPr id="8214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221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000">
                  <a:solidFill>
                    <a:srgbClr val="333300"/>
                  </a:solidFill>
                  <a:latin typeface="Calibri" panose="020F0502020204030204" pitchFamily="34" charset="0"/>
                </a:rPr>
                <a:t>Определение целей и задач</a:t>
              </a:r>
              <a:endParaRPr lang="en-US" altLang="ru-RU" sz="2000">
                <a:solidFill>
                  <a:srgbClr val="3333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215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400" b="1">
                  <a:solidFill>
                    <a:srgbClr val="FFFFFF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8197" name="Group 17"/>
          <p:cNvGrpSpPr>
            <a:grpSpLocks/>
          </p:cNvGrpSpPr>
          <p:nvPr/>
        </p:nvGrpSpPr>
        <p:grpSpPr bwMode="auto">
          <a:xfrm>
            <a:off x="611188" y="3860800"/>
            <a:ext cx="6683375" cy="555625"/>
            <a:chOff x="1248" y="3230"/>
            <a:chExt cx="4210" cy="350"/>
          </a:xfrm>
        </p:grpSpPr>
        <p:sp>
          <p:nvSpPr>
            <p:cNvPr id="8208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9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764718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</p:spPr>
          <p:txBody>
            <a:bodyPr rot="10800000" vert="eaVert" wrap="none" anchor="ctr">
              <a:flatTx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Calibri" panose="020F0502020204030204" pitchFamily="34" charset="0"/>
              </a:endParaRPr>
            </a:p>
          </p:txBody>
        </p:sp>
        <p:sp>
          <p:nvSpPr>
            <p:cNvPr id="8210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320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000">
                  <a:solidFill>
                    <a:srgbClr val="333300"/>
                  </a:solidFill>
                  <a:latin typeface="Calibri" panose="020F0502020204030204" pitchFamily="34" charset="0"/>
                </a:rPr>
                <a:t>Подготовка к образовательному событию</a:t>
              </a:r>
              <a:endParaRPr lang="en-US" altLang="ru-RU" sz="2000">
                <a:solidFill>
                  <a:srgbClr val="3333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211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400" b="1">
                  <a:solidFill>
                    <a:srgbClr val="FFFFFF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</p:grpSp>
      <p:grpSp>
        <p:nvGrpSpPr>
          <p:cNvPr id="8198" name="Group 2"/>
          <p:cNvGrpSpPr>
            <a:grpSpLocks/>
          </p:cNvGrpSpPr>
          <p:nvPr/>
        </p:nvGrpSpPr>
        <p:grpSpPr bwMode="auto">
          <a:xfrm>
            <a:off x="611188" y="4724400"/>
            <a:ext cx="6497637" cy="555625"/>
            <a:chOff x="1248" y="1440"/>
            <a:chExt cx="4093" cy="350"/>
          </a:xfrm>
        </p:grpSpPr>
        <p:sp>
          <p:nvSpPr>
            <p:cNvPr id="8204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5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76393B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</p:spPr>
          <p:txBody>
            <a:bodyPr rot="10800000" vert="eaVert" wrap="none" anchor="ctr">
              <a:flatTx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Calibri" panose="020F0502020204030204" pitchFamily="34" charset="0"/>
              </a:endParaRPr>
            </a:p>
          </p:txBody>
        </p:sp>
        <p:sp>
          <p:nvSpPr>
            <p:cNvPr id="8206" name="Text Box 5"/>
            <p:cNvSpPr txBox="1">
              <a:spLocks noChangeArrowheads="1"/>
            </p:cNvSpPr>
            <p:nvPr/>
          </p:nvSpPr>
          <p:spPr bwMode="gray">
            <a:xfrm>
              <a:off x="2256" y="1482"/>
              <a:ext cx="308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000">
                  <a:solidFill>
                    <a:srgbClr val="333300"/>
                  </a:solidFill>
                  <a:latin typeface="Calibri" panose="020F0502020204030204" pitchFamily="34" charset="0"/>
                </a:rPr>
                <a:t>Проведение образовательного события</a:t>
              </a:r>
              <a:endParaRPr lang="en-US" altLang="ru-RU" sz="2000">
                <a:solidFill>
                  <a:srgbClr val="3333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207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400" b="1">
                  <a:solidFill>
                    <a:srgbClr val="FFFFFF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</p:grpSp>
      <p:grpSp>
        <p:nvGrpSpPr>
          <p:cNvPr id="8199" name="Group 22"/>
          <p:cNvGrpSpPr>
            <a:grpSpLocks/>
          </p:cNvGrpSpPr>
          <p:nvPr/>
        </p:nvGrpSpPr>
        <p:grpSpPr bwMode="auto">
          <a:xfrm>
            <a:off x="684213" y="5589588"/>
            <a:ext cx="5105400" cy="555625"/>
            <a:chOff x="1248" y="3230"/>
            <a:chExt cx="3216" cy="350"/>
          </a:xfrm>
        </p:grpSpPr>
        <p:sp>
          <p:nvSpPr>
            <p:cNvPr id="8200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1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470047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</p:spPr>
          <p:txBody>
            <a:bodyPr rot="10800000" vert="eaVert" wrap="none" anchor="ctr">
              <a:flatTx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Calibri" panose="020F0502020204030204" pitchFamily="34" charset="0"/>
              </a:endParaRPr>
            </a:p>
          </p:txBody>
        </p:sp>
        <p:sp>
          <p:nvSpPr>
            <p:cNvPr id="8202" name="Text Box 25"/>
            <p:cNvSpPr txBox="1">
              <a:spLocks noChangeArrowheads="1"/>
            </p:cNvSpPr>
            <p:nvPr/>
          </p:nvSpPr>
          <p:spPr bwMode="gray">
            <a:xfrm>
              <a:off x="2256" y="3272"/>
              <a:ext cx="95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000">
                  <a:solidFill>
                    <a:srgbClr val="333300"/>
                  </a:solidFill>
                  <a:latin typeface="Calibri" panose="020F0502020204030204" pitchFamily="34" charset="0"/>
                </a:rPr>
                <a:t>Рефлексия</a:t>
              </a:r>
              <a:endParaRPr lang="en-US" altLang="ru-RU" sz="2000">
                <a:solidFill>
                  <a:srgbClr val="3333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203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400" b="1">
                  <a:solidFill>
                    <a:srgbClr val="FFFFFF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smtClean="0"/>
              <a:t>Календарь образовательных событий на август 2022 года</a:t>
            </a:r>
          </a:p>
        </p:txBody>
      </p:sp>
      <p:pic>
        <p:nvPicPr>
          <p:cNvPr id="9219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1988" y="1600200"/>
            <a:ext cx="782002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smtClean="0"/>
              <a:t>Календарь образовательных событий на 2022 -2023 уч.год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150938" y="1382713"/>
          <a:ext cx="6842125" cy="5227637"/>
        </p:xfrm>
        <a:graphic>
          <a:graphicData uri="http://schemas.openxmlformats.org/drawingml/2006/table">
            <a:tbl>
              <a:tblPr/>
              <a:tblGrid>
                <a:gridCol w="1236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1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4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77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517" marR="295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4705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517" marR="295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4705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ОТВЕТСТВЕННЫЕ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517" marR="295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4705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7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сентября</a:t>
                      </a:r>
                    </a:p>
                  </a:txBody>
                  <a:tcPr marL="29517" marR="295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4705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День добрых дел</a:t>
                      </a:r>
                    </a:p>
                  </a:txBody>
                  <a:tcPr marL="29517" marR="295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4705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Воспитатели</a:t>
                      </a:r>
                    </a:p>
                  </a:txBody>
                  <a:tcPr marL="29517" marR="295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4705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3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сентября</a:t>
                      </a:r>
                    </a:p>
                  </a:txBody>
                  <a:tcPr marL="29517" marR="295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4705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День образования Ростовской области</a:t>
                      </a:r>
                    </a:p>
                  </a:txBody>
                  <a:tcPr marL="29517" marR="295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4705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Воспитатели старших групп</a:t>
                      </a:r>
                    </a:p>
                  </a:txBody>
                  <a:tcPr marL="29517" marR="295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4705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3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октября</a:t>
                      </a:r>
                    </a:p>
                  </a:txBody>
                  <a:tcPr marL="29517" marR="295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4705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День казачьей воинской славы</a:t>
                      </a:r>
                    </a:p>
                  </a:txBody>
                  <a:tcPr marL="29517" marR="295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4705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Руководители кружков по казачеству</a:t>
                      </a:r>
                    </a:p>
                  </a:txBody>
                  <a:tcPr marL="29517" marR="295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4705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3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октября</a:t>
                      </a:r>
                    </a:p>
                  </a:txBody>
                  <a:tcPr marL="29517" marR="295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4705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День символов Ростовской области: герба, флага, гимна</a:t>
                      </a:r>
                    </a:p>
                  </a:txBody>
                  <a:tcPr marL="29517" marR="295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4705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Воспитатели старших групп</a:t>
                      </a:r>
                    </a:p>
                  </a:txBody>
                  <a:tcPr marL="29517" marR="295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4705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3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ноября</a:t>
                      </a:r>
                    </a:p>
                  </a:txBody>
                  <a:tcPr marL="29517" marR="295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4705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День межнационального мира и согласия</a:t>
                      </a:r>
                    </a:p>
                  </a:txBody>
                  <a:tcPr marL="29517" marR="295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4705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Воспитатели старших групп</a:t>
                      </a:r>
                    </a:p>
                  </a:txBody>
                  <a:tcPr marL="29517" marR="295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4705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32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ноября</a:t>
                      </a:r>
                    </a:p>
                  </a:txBody>
                  <a:tcPr marL="29517" marR="295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4705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 лет со дня образования 5 –го Гвардейского кавалерийского Будапештского Краснознаменного Донского казачьего корпуса</a:t>
                      </a:r>
                    </a:p>
                  </a:txBody>
                  <a:tcPr marL="29517" marR="295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4705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Руководители кружков по казачеству</a:t>
                      </a:r>
                    </a:p>
                  </a:txBody>
                  <a:tcPr marL="29517" marR="295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4705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33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января</a:t>
                      </a:r>
                    </a:p>
                  </a:txBody>
                  <a:tcPr marL="29517" marR="295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4705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День рождения Чехова Антона Павловича</a:t>
                      </a:r>
                    </a:p>
                  </a:txBody>
                  <a:tcPr marL="29517" marR="295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4705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Воспитатели старших групп</a:t>
                      </a:r>
                    </a:p>
                  </a:txBody>
                  <a:tcPr marL="29517" marR="295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4705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77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марта</a:t>
                      </a:r>
                    </a:p>
                  </a:txBody>
                  <a:tcPr marL="29517" marR="295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4705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Всемирный день поэзии</a:t>
                      </a:r>
                    </a:p>
                  </a:txBody>
                  <a:tcPr marL="29517" marR="295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4705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Муз.руководитель</a:t>
                      </a:r>
                    </a:p>
                  </a:txBody>
                  <a:tcPr marL="29517" marR="295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4705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33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марта-5 июля</a:t>
                      </a:r>
                    </a:p>
                  </a:txBody>
                  <a:tcPr marL="29517" marR="295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4705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Дни защиты от экологической опасности</a:t>
                      </a:r>
                    </a:p>
                  </a:txBody>
                  <a:tcPr marL="29517" marR="295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4705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Руководитель экологического кружка</a:t>
                      </a:r>
                    </a:p>
                  </a:txBody>
                  <a:tcPr marL="29517" marR="295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4705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33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марта</a:t>
                      </a:r>
                    </a:p>
                  </a:txBody>
                  <a:tcPr marL="29517" marR="295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4705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День рождения Закруткина Виталия Александровича</a:t>
                      </a:r>
                    </a:p>
                  </a:txBody>
                  <a:tcPr marL="29517" marR="295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4705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Воспитатели старших групп</a:t>
                      </a:r>
                    </a:p>
                  </a:txBody>
                  <a:tcPr marL="29517" marR="295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4705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77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апреля</a:t>
                      </a:r>
                    </a:p>
                  </a:txBody>
                  <a:tcPr marL="29517" marR="295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4705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Всемирный день здоровья</a:t>
                      </a:r>
                    </a:p>
                  </a:txBody>
                  <a:tcPr marL="29517" marR="295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4705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Инструктор по ФК</a:t>
                      </a:r>
                    </a:p>
                  </a:txBody>
                  <a:tcPr marL="29517" marR="295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4705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77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апреля</a:t>
                      </a:r>
                    </a:p>
                  </a:txBody>
                  <a:tcPr marL="29517" marR="295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4705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День древонасаждения</a:t>
                      </a:r>
                    </a:p>
                  </a:txBody>
                  <a:tcPr marL="29517" marR="295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4705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Воспитатели</a:t>
                      </a:r>
                    </a:p>
                  </a:txBody>
                  <a:tcPr marL="29517" marR="295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4705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33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апреля</a:t>
                      </a:r>
                    </a:p>
                  </a:txBody>
                  <a:tcPr marL="29517" marR="295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4705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Национальный день донора России</a:t>
                      </a:r>
                    </a:p>
                  </a:txBody>
                  <a:tcPr marL="29517" marR="295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4705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Воспитатели старших групп</a:t>
                      </a:r>
                    </a:p>
                  </a:txBody>
                  <a:tcPr marL="29517" marR="295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4705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33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мая</a:t>
                      </a:r>
                    </a:p>
                  </a:txBody>
                  <a:tcPr marL="29517" marR="295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4705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Международный день музея</a:t>
                      </a:r>
                    </a:p>
                  </a:txBody>
                  <a:tcPr marL="29517" marR="295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4705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Воспитатели старших групп</a:t>
                      </a:r>
                    </a:p>
                  </a:txBody>
                  <a:tcPr marL="29517" marR="295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4705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33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мая</a:t>
                      </a:r>
                    </a:p>
                  </a:txBody>
                  <a:tcPr marL="29517" marR="295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4705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День рождения Шолохова Михаила Александровича</a:t>
                      </a:r>
                    </a:p>
                  </a:txBody>
                  <a:tcPr marL="29517" marR="295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4705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Воспитатели старших групп</a:t>
                      </a:r>
                    </a:p>
                  </a:txBody>
                  <a:tcPr marL="29517" marR="295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4705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33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июня</a:t>
                      </a:r>
                    </a:p>
                  </a:txBody>
                  <a:tcPr marL="29517" marR="295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4705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День памяти погибших шахтёров российского Донбасса</a:t>
                      </a:r>
                    </a:p>
                  </a:txBody>
                  <a:tcPr marL="29517" marR="295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4705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Воспитатели старших групп</a:t>
                      </a:r>
                    </a:p>
                  </a:txBody>
                  <a:tcPr marL="29517" marR="295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4705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33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июня</a:t>
                      </a:r>
                    </a:p>
                  </a:txBody>
                  <a:tcPr marL="29517" marR="295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4705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День эколога</a:t>
                      </a:r>
                    </a:p>
                  </a:txBody>
                  <a:tcPr marL="29517" marR="295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4705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Руководитель экологического кружка</a:t>
                      </a:r>
                    </a:p>
                  </a:txBody>
                  <a:tcPr marL="29517" marR="295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4705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33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июня</a:t>
                      </a:r>
                    </a:p>
                  </a:txBody>
                  <a:tcPr marL="29517" marR="295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4705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День медицинского работника</a:t>
                      </a:r>
                    </a:p>
                  </a:txBody>
                  <a:tcPr marL="29517" marR="295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4705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Воспитатели старших групп</a:t>
                      </a:r>
                    </a:p>
                  </a:txBody>
                  <a:tcPr marL="29517" marR="295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4705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492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августа</a:t>
                      </a:r>
                    </a:p>
                  </a:txBody>
                  <a:tcPr marL="29517" marR="295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4705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День рождения Платова Матвея Ивановича, атамана Донского казачьего войска</a:t>
                      </a:r>
                    </a:p>
                  </a:txBody>
                  <a:tcPr marL="29517" marR="295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4705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Воспитатели старших групп, руководители кружков по казачеству</a:t>
                      </a:r>
                    </a:p>
                  </a:txBody>
                  <a:tcPr marL="29517" marR="295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4705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33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августа</a:t>
                      </a:r>
                    </a:p>
                  </a:txBody>
                  <a:tcPr marL="29517" marR="295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4705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День рождения Калинина Анатолия Вениаминовича</a:t>
                      </a:r>
                    </a:p>
                  </a:txBody>
                  <a:tcPr marL="29517" marR="295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4705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Воспитатели старших групп</a:t>
                      </a:r>
                    </a:p>
                  </a:txBody>
                  <a:tcPr marL="29517" marR="295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4705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492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августа</a:t>
                      </a:r>
                    </a:p>
                  </a:txBody>
                  <a:tcPr marL="29517" marR="295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4705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День освобождения Ростовской области от немецко – фашистских захватчиков</a:t>
                      </a:r>
                    </a:p>
                  </a:txBody>
                  <a:tcPr marL="29517" marR="295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4705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Воспитатели старших групп</a:t>
                      </a:r>
                    </a:p>
                  </a:txBody>
                  <a:tcPr marL="29517" marR="295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4705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</TotalTime>
  <Words>677</Words>
  <Application>Microsoft Office PowerPoint</Application>
  <PresentationFormat>Экран (4:3)</PresentationFormat>
  <Paragraphs>149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Palatino Linotype</vt:lpstr>
      <vt:lpstr>Times New Roman</vt:lpstr>
      <vt:lpstr>Оформление по умолчанию</vt:lpstr>
      <vt:lpstr>Образовательное событие, как форма взаимодействия детей, педагога и родителей </vt:lpstr>
      <vt:lpstr>Педагогическая технология  -    последовательность (не обязательно строго упорядоченная) процедур и операций, составляющих в совокупности целостную дидактическую систему реализация, которой в педагогической практике приводит к достижению гарантированных целей обучения и воспитания</vt:lpstr>
      <vt:lpstr>Не рядом, не над ним, а вместе!</vt:lpstr>
      <vt:lpstr>Презентация PowerPoint</vt:lpstr>
      <vt:lpstr>Презентация PowerPoint</vt:lpstr>
      <vt:lpstr>Образовательное событие</vt:lpstr>
      <vt:lpstr>Этапы организации образовательных событий в детском саду</vt:lpstr>
      <vt:lpstr>Календарь образовательных событий на август 2022 года</vt:lpstr>
      <vt:lpstr>Календарь образовательных событий на 2022 -2023 уч.год</vt:lpstr>
      <vt:lpstr>Этапы организации образовательных событий в детском саду</vt:lpstr>
      <vt:lpstr>Подходы комплексно-тематического планирования</vt:lpstr>
      <vt:lpstr>Подходы комплексно-тематического планирования</vt:lpstr>
      <vt:lpstr>Подходы комплексно-тематического планирования</vt:lpstr>
      <vt:lpstr>Подходы комплексно-тематического планирования</vt:lpstr>
      <vt:lpstr>Подходы комплексно-тематического планирования</vt:lpstr>
      <vt:lpstr>Подходы комплексно-тематического планирования</vt:lpstr>
      <vt:lpstr>Подходы комплексно-тематического планирования</vt:lpstr>
      <vt:lpstr>Принципы организации образовательного события</vt:lpstr>
      <vt:lpstr>СПАСИБО ЗА ВНИМАНИЕ!</vt:lpstr>
    </vt:vector>
  </TitlesOfParts>
  <Company>MoBIL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Маша</dc:creator>
  <cp:lastModifiedBy>User</cp:lastModifiedBy>
  <cp:revision>16</cp:revision>
  <dcterms:created xsi:type="dcterms:W3CDTF">2018-05-03T18:23:16Z</dcterms:created>
  <dcterms:modified xsi:type="dcterms:W3CDTF">2023-04-22T17:52:26Z</dcterms:modified>
</cp:coreProperties>
</file>