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62" r:id="rId5"/>
    <p:sldId id="267" r:id="rId6"/>
    <p:sldId id="269" r:id="rId7"/>
    <p:sldId id="270" r:id="rId8"/>
    <p:sldId id="260" r:id="rId9"/>
    <p:sldId id="271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5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53FBD-F91E-4DB5-A1C6-F4281AB5C5B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497ABA-C25A-4335-8411-990FEF24590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rPr>
            <a:t>Непосредственно организованная образовательная деятельность</a:t>
          </a:r>
          <a:endParaRPr lang="ru-RU" sz="2400" b="1" dirty="0">
            <a:solidFill>
              <a:srgbClr val="D60093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56F4E5-397C-4766-84E9-B8F5E8B5B180}" type="parTrans" cxnId="{D23D3AC6-27D6-4DA6-A568-DA4F8AA92AAA}">
      <dgm:prSet/>
      <dgm:spPr/>
      <dgm:t>
        <a:bodyPr/>
        <a:lstStyle/>
        <a:p>
          <a:endParaRPr lang="ru-RU"/>
        </a:p>
      </dgm:t>
    </dgm:pt>
    <dgm:pt modelId="{7FCCE920-979D-4499-864B-2BC17BAD1A67}" type="sibTrans" cxnId="{D23D3AC6-27D6-4DA6-A568-DA4F8AA92AAA}">
      <dgm:prSet/>
      <dgm:spPr/>
      <dgm:t>
        <a:bodyPr/>
        <a:lstStyle/>
        <a:p>
          <a:endParaRPr lang="ru-RU"/>
        </a:p>
      </dgm:t>
    </dgm:pt>
    <dgm:pt modelId="{4BE3E50B-51D6-4E74-A9AA-3E9021F80738}">
      <dgm:prSet phldrT="[Текст]"/>
      <dgm:spPr/>
      <dgm:t>
        <a:bodyPr/>
        <a:lstStyle/>
        <a:p>
          <a:r>
            <a:rPr lang="ru-RU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rPr>
            <a:t>Образовательная деятельность в ходе режимных моментов</a:t>
          </a:r>
          <a:endParaRPr lang="ru-RU" b="1" dirty="0">
            <a:solidFill>
              <a:srgbClr val="D60093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6F3878-F457-41AD-96D7-94307F8F83C2}" type="parTrans" cxnId="{A0CD2E9C-7585-43F7-9AB8-F2CCFD7D89BE}">
      <dgm:prSet/>
      <dgm:spPr/>
      <dgm:t>
        <a:bodyPr/>
        <a:lstStyle/>
        <a:p>
          <a:endParaRPr lang="ru-RU"/>
        </a:p>
      </dgm:t>
    </dgm:pt>
    <dgm:pt modelId="{0034787C-9B3F-408A-ABD4-B5B683E7EDE9}" type="sibTrans" cxnId="{A0CD2E9C-7585-43F7-9AB8-F2CCFD7D89BE}">
      <dgm:prSet/>
      <dgm:spPr/>
      <dgm:t>
        <a:bodyPr/>
        <a:lstStyle/>
        <a:p>
          <a:endParaRPr lang="ru-RU"/>
        </a:p>
      </dgm:t>
    </dgm:pt>
    <dgm:pt modelId="{FF60222B-47F4-4D6B-B2B5-1DD94352724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rPr>
            <a:t>Самостоятельная детская деятельность</a:t>
          </a:r>
          <a:endParaRPr lang="ru-RU" sz="2400" b="1" dirty="0">
            <a:solidFill>
              <a:srgbClr val="D60093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D0847C-D34B-4BF7-81D9-70292C046746}" type="parTrans" cxnId="{69B87974-14A4-46CE-813C-4836C7F9CE86}">
      <dgm:prSet/>
      <dgm:spPr/>
      <dgm:t>
        <a:bodyPr/>
        <a:lstStyle/>
        <a:p>
          <a:endParaRPr lang="ru-RU"/>
        </a:p>
      </dgm:t>
    </dgm:pt>
    <dgm:pt modelId="{968AF928-7B4C-4A75-9AD9-0F5604780C0A}" type="sibTrans" cxnId="{69B87974-14A4-46CE-813C-4836C7F9CE86}">
      <dgm:prSet/>
      <dgm:spPr/>
      <dgm:t>
        <a:bodyPr/>
        <a:lstStyle/>
        <a:p>
          <a:endParaRPr lang="ru-RU"/>
        </a:p>
      </dgm:t>
    </dgm:pt>
    <dgm:pt modelId="{648352CF-9BE6-474F-90CD-C4F196E73830}" type="pres">
      <dgm:prSet presAssocID="{B0C53FBD-F91E-4DB5-A1C6-F4281AB5C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348506-688D-4105-B123-0FD598FB6401}" type="pres">
      <dgm:prSet presAssocID="{1E497ABA-C25A-4335-8411-990FEF245903}" presName="composite" presStyleCnt="0"/>
      <dgm:spPr/>
    </dgm:pt>
    <dgm:pt modelId="{E5A62430-56EE-4614-A62D-29153E47467D}" type="pres">
      <dgm:prSet presAssocID="{1E497ABA-C25A-4335-8411-990FEF245903}" presName="rect1" presStyleLbl="trAlignAcc1" presStyleIdx="0" presStyleCnt="3" custScaleX="116062" custScaleY="112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55D36-578F-43E4-95AC-02720E0CA5CF}" type="pres">
      <dgm:prSet presAssocID="{1E497ABA-C25A-4335-8411-990FEF245903}" presName="rect2" presStyleLbl="fgImgPlace1" presStyleIdx="0" presStyleCnt="3" custLinFactX="200000" custLinFactNeighborX="240290" custLinFactNeighborY="15825"/>
      <dgm:spPr/>
      <dgm:t>
        <a:bodyPr/>
        <a:lstStyle/>
        <a:p>
          <a:endParaRPr lang="ru-RU"/>
        </a:p>
      </dgm:t>
    </dgm:pt>
    <dgm:pt modelId="{43EAE914-2400-4825-ADCC-42A123B419B0}" type="pres">
      <dgm:prSet presAssocID="{7FCCE920-979D-4499-864B-2BC17BAD1A67}" presName="sibTrans" presStyleCnt="0"/>
      <dgm:spPr/>
    </dgm:pt>
    <dgm:pt modelId="{2F1B57D4-36AD-45EF-B057-EC0AE4171756}" type="pres">
      <dgm:prSet presAssocID="{4BE3E50B-51D6-4E74-A9AA-3E9021F80738}" presName="composite" presStyleCnt="0"/>
      <dgm:spPr/>
    </dgm:pt>
    <dgm:pt modelId="{24FEAD6B-1372-4EA6-9E88-BBE0DF71DC6D}" type="pres">
      <dgm:prSet presAssocID="{4BE3E50B-51D6-4E74-A9AA-3E9021F80738}" presName="rect1" presStyleLbl="trAlignAcc1" presStyleIdx="1" presStyleCnt="3" custScaleX="108716" custScaleY="115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803A9-44A4-4FCB-8B17-F45A44B474A2}" type="pres">
      <dgm:prSet presAssocID="{4BE3E50B-51D6-4E74-A9AA-3E9021F80738}" presName="rect2" presStyleLbl="fgImgPlace1" presStyleIdx="1" presStyleCnt="3" custScaleX="123198" custScaleY="104914" custLinFactNeighborX="-88277" custLinFactNeighborY="105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3561962-2E9D-466E-83AE-E23C2C75A73D}" type="pres">
      <dgm:prSet presAssocID="{0034787C-9B3F-408A-ABD4-B5B683E7EDE9}" presName="sibTrans" presStyleCnt="0"/>
      <dgm:spPr/>
    </dgm:pt>
    <dgm:pt modelId="{9793ACEE-1CEB-4FC5-9E01-9F2B8779FAD8}" type="pres">
      <dgm:prSet presAssocID="{FF60222B-47F4-4D6B-B2B5-1DD94352724A}" presName="composite" presStyleCnt="0"/>
      <dgm:spPr/>
    </dgm:pt>
    <dgm:pt modelId="{3EF578E8-BFAD-4AE1-B3E3-BB48AC7B1D8E}" type="pres">
      <dgm:prSet presAssocID="{FF60222B-47F4-4D6B-B2B5-1DD94352724A}" presName="rect1" presStyleLbl="trAlignAcc1" presStyleIdx="2" presStyleCnt="3" custLinFactNeighborX="865" custLinFactNeighborY="-11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FDCDD-0F81-40CE-B7CA-E321105F35C9}" type="pres">
      <dgm:prSet presAssocID="{FF60222B-47F4-4D6B-B2B5-1DD94352724A}" presName="rect2" presStyleLbl="fgImgPlace1" presStyleIdx="2" presStyleCnt="3" custLinFactNeighborX="13444" custLinFactNeighborY="-385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BA08DC4-0DBF-4DB5-B623-6391FC1FBF0F}" type="presOf" srcId="{1E497ABA-C25A-4335-8411-990FEF245903}" destId="{E5A62430-56EE-4614-A62D-29153E47467D}" srcOrd="0" destOrd="0" presId="urn:microsoft.com/office/officeart/2008/layout/PictureStrips"/>
    <dgm:cxn modelId="{BCF24C14-D737-45A0-BBD3-C97F1FAF19B3}" type="presOf" srcId="{FF60222B-47F4-4D6B-B2B5-1DD94352724A}" destId="{3EF578E8-BFAD-4AE1-B3E3-BB48AC7B1D8E}" srcOrd="0" destOrd="0" presId="urn:microsoft.com/office/officeart/2008/layout/PictureStrips"/>
    <dgm:cxn modelId="{D23D3AC6-27D6-4DA6-A568-DA4F8AA92AAA}" srcId="{B0C53FBD-F91E-4DB5-A1C6-F4281AB5C5B6}" destId="{1E497ABA-C25A-4335-8411-990FEF245903}" srcOrd="0" destOrd="0" parTransId="{FD56F4E5-397C-4766-84E9-B8F5E8B5B180}" sibTransId="{7FCCE920-979D-4499-864B-2BC17BAD1A67}"/>
    <dgm:cxn modelId="{69B87974-14A4-46CE-813C-4836C7F9CE86}" srcId="{B0C53FBD-F91E-4DB5-A1C6-F4281AB5C5B6}" destId="{FF60222B-47F4-4D6B-B2B5-1DD94352724A}" srcOrd="2" destOrd="0" parTransId="{25D0847C-D34B-4BF7-81D9-70292C046746}" sibTransId="{968AF928-7B4C-4A75-9AD9-0F5604780C0A}"/>
    <dgm:cxn modelId="{A71B4771-4B88-405D-9893-76197F804B34}" type="presOf" srcId="{B0C53FBD-F91E-4DB5-A1C6-F4281AB5C5B6}" destId="{648352CF-9BE6-474F-90CD-C4F196E73830}" srcOrd="0" destOrd="0" presId="urn:microsoft.com/office/officeart/2008/layout/PictureStrips"/>
    <dgm:cxn modelId="{A0CD2E9C-7585-43F7-9AB8-F2CCFD7D89BE}" srcId="{B0C53FBD-F91E-4DB5-A1C6-F4281AB5C5B6}" destId="{4BE3E50B-51D6-4E74-A9AA-3E9021F80738}" srcOrd="1" destOrd="0" parTransId="{FB6F3878-F457-41AD-96D7-94307F8F83C2}" sibTransId="{0034787C-9B3F-408A-ABD4-B5B683E7EDE9}"/>
    <dgm:cxn modelId="{6A801C82-5526-456A-8389-021FA355FF9B}" type="presOf" srcId="{4BE3E50B-51D6-4E74-A9AA-3E9021F80738}" destId="{24FEAD6B-1372-4EA6-9E88-BBE0DF71DC6D}" srcOrd="0" destOrd="0" presId="urn:microsoft.com/office/officeart/2008/layout/PictureStrips"/>
    <dgm:cxn modelId="{1041E3ED-CD99-4DE1-ABD6-D485E2F10F0E}" type="presParOf" srcId="{648352CF-9BE6-474F-90CD-C4F196E73830}" destId="{BE348506-688D-4105-B123-0FD598FB6401}" srcOrd="0" destOrd="0" presId="urn:microsoft.com/office/officeart/2008/layout/PictureStrips"/>
    <dgm:cxn modelId="{6F2D42F2-8973-4E8F-A205-832C5A05DE4D}" type="presParOf" srcId="{BE348506-688D-4105-B123-0FD598FB6401}" destId="{E5A62430-56EE-4614-A62D-29153E47467D}" srcOrd="0" destOrd="0" presId="urn:microsoft.com/office/officeart/2008/layout/PictureStrips"/>
    <dgm:cxn modelId="{37F5A5BC-A47E-4D6E-9C86-FC8BF104C8D1}" type="presParOf" srcId="{BE348506-688D-4105-B123-0FD598FB6401}" destId="{C5A55D36-578F-43E4-95AC-02720E0CA5CF}" srcOrd="1" destOrd="0" presId="urn:microsoft.com/office/officeart/2008/layout/PictureStrips"/>
    <dgm:cxn modelId="{8C17CC7B-FFCD-4AB2-A5E5-5E1A43398C93}" type="presParOf" srcId="{648352CF-9BE6-474F-90CD-C4F196E73830}" destId="{43EAE914-2400-4825-ADCC-42A123B419B0}" srcOrd="1" destOrd="0" presId="urn:microsoft.com/office/officeart/2008/layout/PictureStrips"/>
    <dgm:cxn modelId="{7D4AF52A-129F-4005-A588-87B1E16642A7}" type="presParOf" srcId="{648352CF-9BE6-474F-90CD-C4F196E73830}" destId="{2F1B57D4-36AD-45EF-B057-EC0AE4171756}" srcOrd="2" destOrd="0" presId="urn:microsoft.com/office/officeart/2008/layout/PictureStrips"/>
    <dgm:cxn modelId="{E68B9560-5578-47D2-B5DF-7AC8C3B89511}" type="presParOf" srcId="{2F1B57D4-36AD-45EF-B057-EC0AE4171756}" destId="{24FEAD6B-1372-4EA6-9E88-BBE0DF71DC6D}" srcOrd="0" destOrd="0" presId="urn:microsoft.com/office/officeart/2008/layout/PictureStrips"/>
    <dgm:cxn modelId="{5EC33490-2359-40A6-8715-DA70FBA2E5DD}" type="presParOf" srcId="{2F1B57D4-36AD-45EF-B057-EC0AE4171756}" destId="{E17803A9-44A4-4FCB-8B17-F45A44B474A2}" srcOrd="1" destOrd="0" presId="urn:microsoft.com/office/officeart/2008/layout/PictureStrips"/>
    <dgm:cxn modelId="{E7C3E79D-4BE7-4C0A-A4F0-3C992A015310}" type="presParOf" srcId="{648352CF-9BE6-474F-90CD-C4F196E73830}" destId="{63561962-2E9D-466E-83AE-E23C2C75A73D}" srcOrd="3" destOrd="0" presId="urn:microsoft.com/office/officeart/2008/layout/PictureStrips"/>
    <dgm:cxn modelId="{80B09ADC-6DC7-4407-8E60-59D4C053064A}" type="presParOf" srcId="{648352CF-9BE6-474F-90CD-C4F196E73830}" destId="{9793ACEE-1CEB-4FC5-9E01-9F2B8779FAD8}" srcOrd="4" destOrd="0" presId="urn:microsoft.com/office/officeart/2008/layout/PictureStrips"/>
    <dgm:cxn modelId="{D253DB6D-7490-4FEB-84EF-63EDBBFC1739}" type="presParOf" srcId="{9793ACEE-1CEB-4FC5-9E01-9F2B8779FAD8}" destId="{3EF578E8-BFAD-4AE1-B3E3-BB48AC7B1D8E}" srcOrd="0" destOrd="0" presId="urn:microsoft.com/office/officeart/2008/layout/PictureStrips"/>
    <dgm:cxn modelId="{AFBCB3D5-4D04-49E1-83D3-E0D49EBCB9E3}" type="presParOf" srcId="{9793ACEE-1CEB-4FC5-9E01-9F2B8779FAD8}" destId="{5BFFDCDD-0F81-40CE-B7CA-E321105F35C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62430-56EE-4614-A62D-29153E47467D}">
      <dsp:nvSpPr>
        <dsp:cNvPr id="0" name=""/>
        <dsp:cNvSpPr/>
      </dsp:nvSpPr>
      <dsp:spPr>
        <a:xfrm>
          <a:off x="104825" y="155734"/>
          <a:ext cx="4145885" cy="12527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101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rPr>
            <a:t>Непосредственно организованная образовательная деятельность</a:t>
          </a:r>
          <a:endParaRPr lang="ru-RU" sz="2400" b="1" kern="1200" dirty="0">
            <a:solidFill>
              <a:srgbClr val="D60093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4825" y="155734"/>
        <a:ext cx="4145885" cy="1252745"/>
      </dsp:txXfrm>
    </dsp:sp>
    <dsp:sp modelId="{C5A55D36-578F-43E4-95AC-02720E0CA5CF}">
      <dsp:nvSpPr>
        <dsp:cNvPr id="0" name=""/>
        <dsp:cNvSpPr/>
      </dsp:nvSpPr>
      <dsp:spPr>
        <a:xfrm>
          <a:off x="3683305" y="248206"/>
          <a:ext cx="781403" cy="11721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EAD6B-1372-4EA6-9E88-BBE0DF71DC6D}">
      <dsp:nvSpPr>
        <dsp:cNvPr id="0" name=""/>
        <dsp:cNvSpPr/>
      </dsp:nvSpPr>
      <dsp:spPr>
        <a:xfrm>
          <a:off x="4464145" y="126735"/>
          <a:ext cx="3999981" cy="13223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784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rPr>
            <a:t>Образовательная деятельность в ходе режимных моментов</a:t>
          </a:r>
          <a:endParaRPr lang="ru-RU" sz="2500" b="1" kern="1200" dirty="0">
            <a:solidFill>
              <a:srgbClr val="D60093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64145" y="126735"/>
        <a:ext cx="3999981" cy="1322349"/>
      </dsp:txXfrm>
    </dsp:sp>
    <dsp:sp modelId="{E17803A9-44A4-4FCB-8B17-F45A44B474A2}">
      <dsp:nvSpPr>
        <dsp:cNvPr id="0" name=""/>
        <dsp:cNvSpPr/>
      </dsp:nvSpPr>
      <dsp:spPr>
        <a:xfrm>
          <a:off x="3671803" y="149652"/>
          <a:ext cx="991553" cy="126659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578E8-BFAD-4AE1-B3E3-BB48AC7B1D8E}">
      <dsp:nvSpPr>
        <dsp:cNvPr id="0" name=""/>
        <dsp:cNvSpPr/>
      </dsp:nvSpPr>
      <dsp:spPr>
        <a:xfrm>
          <a:off x="2603729" y="1610179"/>
          <a:ext cx="3572129" cy="11162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8784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rPr>
            <a:t>Самостоятельная детская деятельность</a:t>
          </a:r>
          <a:endParaRPr lang="ru-RU" sz="2400" b="1" kern="1200" dirty="0">
            <a:solidFill>
              <a:srgbClr val="D60093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03729" y="1610179"/>
        <a:ext cx="3572129" cy="1116290"/>
      </dsp:txXfrm>
    </dsp:sp>
    <dsp:sp modelId="{5BFFDCDD-0F81-40CE-B7CA-E321105F35C9}">
      <dsp:nvSpPr>
        <dsp:cNvPr id="0" name=""/>
        <dsp:cNvSpPr/>
      </dsp:nvSpPr>
      <dsp:spPr>
        <a:xfrm>
          <a:off x="2529043" y="1535486"/>
          <a:ext cx="781403" cy="117210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3A12-E3BB-4B89-9C32-267B4A656BF5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6;&#1076;&#1077;&#1088;&#1078;&#1072;&#1085;&#1080;&#1077;%20&#1087;&#1089;&#1080;&#1093;&#1086;&#1083;&#1086;&#1075;&#1086;-&#1087;&#1077;&#1076;&#1072;&#1075;&#1086;&#1075;&#1080;&#1095;&#1077;&#1089;&#1082;&#1086;&#1081;%20&#1088;&#1072;&#1073;&#1086;&#1090;&#1099;%20&#1087;&#1086;%20&#1061;&#1051;.doc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6;&#1076;&#1077;&#1088;&#1078;&#1072;&#1085;&#1080;&#1077;%20&#1087;&#1089;&#1080;&#1093;-&#1087;&#1077;&#1076;.%20&#1088;&#1072;&#1073;&#1086;&#1090;&#1099;%20&#1055;&#1088;&#1080;&#1086;&#1073;&#1097;&#1077;&#1085;&#1080;&#1077;%20&#1082;%20&#1080;&#1089;&#1082;&#1091;&#1089;&#1089;&#1090;&#1074;&#1091;.doc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6912768" cy="216024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D60093"/>
                </a:solidFill>
                <a:latin typeface="Georgia" pitchFamily="18" charset="0"/>
              </a:rPr>
              <a:t>Приобщение дошкольников к художественной литературе и фольклору в соответствии с ФГОС ДО</a:t>
            </a:r>
            <a:endParaRPr lang="ru-RU" sz="3200" b="1" dirty="0">
              <a:solidFill>
                <a:srgbClr val="D60093"/>
              </a:solidFill>
              <a:latin typeface="Georgia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248544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Georgia" pitchFamily="18" charset="0"/>
              </a:rPr>
              <a:t>КОНСТАНТИНЕНКО ОЛЬГА СЕРГЕЕВНА</a:t>
            </a:r>
            <a:endParaRPr lang="ru-RU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ru-RU" sz="29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тарший воспитатель </a:t>
            </a:r>
          </a:p>
          <a:p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МБДОУ 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д/с 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№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7 «Жемчужинка»</a:t>
            </a:r>
            <a:endParaRPr lang="ru-RU" sz="29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Рисунок 6" descr="полка с книгам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68445"/>
            <a:ext cx="9144000" cy="218955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f58e_793aa84f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4382"/>
            <a:ext cx="3563888" cy="16336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D60093"/>
                </a:solidFill>
                <a:latin typeface="Georgia" pitchFamily="18" charset="0"/>
              </a:rPr>
              <a:t>ОО «Речевое развитие»</a:t>
            </a:r>
            <a:endParaRPr lang="ru-RU" sz="3600" b="1" dirty="0">
              <a:solidFill>
                <a:srgbClr val="D60093"/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altLang="ru-RU" sz="2000" b="1" u="sng" kern="0" dirty="0">
                <a:solidFill>
                  <a:srgbClr val="0070C0"/>
                </a:solidFill>
                <a:latin typeface="Times New Roman" pitchFamily="18" charset="0"/>
              </a:rPr>
              <a:t>включает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 владение речью как средством общения и культуры;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обогащение активного словаря;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развитие связной, </a:t>
            </a:r>
            <a:r>
              <a:rPr lang="ru-RU" altLang="ru-RU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грамматически </a:t>
            </a: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правильной диалогической и монологической речи;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 развитие речевого творчества;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развитие звуковой и интонационной культуры речи,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фонематического слуха;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Times New Roman" pitchFamily="18" charset="0"/>
              </a:rPr>
              <a:t>знакомство с книжной культурой, детской литературой, понимание на слух текстов различных жанров детской литературы;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формирование звуковой аналитико-синтетической активности как предпосылки обучения грамоте.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D60093"/>
                </a:solidFill>
                <a:latin typeface="Georgia" pitchFamily="18" charset="0"/>
              </a:rPr>
              <a:t>Цели и задачи раздела </a:t>
            </a:r>
            <a:br>
              <a:rPr lang="ru-RU" sz="3200" dirty="0" smtClean="0">
                <a:solidFill>
                  <a:srgbClr val="D60093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D60093"/>
                </a:solidFill>
                <a:latin typeface="Georgia" pitchFamily="18" charset="0"/>
              </a:rPr>
              <a:t>«Художественная литература»</a:t>
            </a:r>
            <a:endParaRPr lang="ru-RU" sz="3200" b="1" dirty="0">
              <a:solidFill>
                <a:srgbClr val="D60093"/>
              </a:solidFill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Воспитание </a:t>
            </a:r>
            <a:r>
              <a:rPr lang="ru-RU" dirty="0">
                <a:solidFill>
                  <a:srgbClr val="0070C0"/>
                </a:solidFill>
                <a:latin typeface="Georgia" pitchFamily="18" charset="0"/>
              </a:rPr>
              <a:t>интереса и любви к </a:t>
            </a:r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чтению; развитие литературной речи.</a:t>
            </a:r>
          </a:p>
          <a:p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Воспитание </a:t>
            </a:r>
            <a:r>
              <a:rPr lang="ru-RU" dirty="0">
                <a:solidFill>
                  <a:srgbClr val="0070C0"/>
                </a:solidFill>
                <a:latin typeface="Georgia" pitchFamily="18" charset="0"/>
              </a:rPr>
              <a:t>желания и умения слушать художественные </a:t>
            </a:r>
            <a:r>
              <a:rPr lang="ru-RU" dirty="0" smtClean="0">
                <a:solidFill>
                  <a:srgbClr val="0070C0"/>
                </a:solidFill>
                <a:latin typeface="Georgia" pitchFamily="18" charset="0"/>
              </a:rPr>
              <a:t>произведения</a:t>
            </a:r>
            <a:r>
              <a:rPr lang="ru-RU" dirty="0">
                <a:solidFill>
                  <a:srgbClr val="0070C0"/>
                </a:solidFill>
                <a:latin typeface="Georgia" pitchFamily="18" charset="0"/>
              </a:rPr>
              <a:t>, следить за развитием действия.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81" y="1916832"/>
            <a:ext cx="413852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609329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Georgia" pitchFamily="18" charset="0"/>
                <a:hlinkClick r:id="rId3" action="ppaction://hlinkfile"/>
              </a:rPr>
              <a:t>С</a:t>
            </a:r>
            <a:r>
              <a:rPr lang="ru-RU" sz="2000" b="1" dirty="0" smtClean="0">
                <a:latin typeface="Georgia" pitchFamily="18" charset="0"/>
                <a:hlinkClick r:id="rId3" action="ppaction://hlinkfile"/>
              </a:rPr>
              <a:t>одержание психолого-педагогической работы по ХЛ.docx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D60093"/>
                </a:solidFill>
                <a:latin typeface="Georgia" pitchFamily="18" charset="0"/>
              </a:rPr>
              <a:t>ОО «Художественно-эстетическое развитие»</a:t>
            </a:r>
            <a:endParaRPr lang="ru-RU" sz="3600" b="1" dirty="0">
              <a:solidFill>
                <a:srgbClr val="D60093"/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u="sng" kern="0" dirty="0">
                <a:solidFill>
                  <a:srgbClr val="0070C0"/>
                </a:solidFill>
                <a:latin typeface="Times New Roman" pitchFamily="18" charset="0"/>
              </a:rPr>
              <a:t>предполагает</a:t>
            </a: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Times New Roman" pitchFamily="18" charset="0"/>
              </a:rPr>
              <a:t>развитие предпосылок ценностно-смыслового восприятия и понимания произведений искусства (словесного</a:t>
            </a: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, музыкального, изобразительного), мира природы;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становление эстетического отношения к окружающему миру;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Times New Roman" pitchFamily="18" charset="0"/>
              </a:rPr>
              <a:t>формирование элементарных представлений о видах искусства;</a:t>
            </a: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Times New Roman" pitchFamily="18" charset="0"/>
              </a:rPr>
              <a:t>восприятие</a:t>
            </a: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 музыки, </a:t>
            </a:r>
            <a:r>
              <a:rPr lang="ru-RU" altLang="ru-RU" sz="2000" b="1" kern="0" dirty="0">
                <a:solidFill>
                  <a:srgbClr val="FF0000"/>
                </a:solidFill>
                <a:latin typeface="Times New Roman" pitchFamily="18" charset="0"/>
              </a:rPr>
              <a:t>художественной литературы, фольклора;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FF0000"/>
                </a:solidFill>
                <a:latin typeface="Times New Roman" pitchFamily="18" charset="0"/>
              </a:rPr>
              <a:t>стимулирование сопереживания персонажам художественных произведений</a:t>
            </a: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;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 реализацию самостоятельной творческой деятельности детей (изобразительной, конструктивно-модельной, музыкальной и др.).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endParaRPr lang="ru-RU" altLang="ru-RU" sz="2000" b="1" kern="0" dirty="0">
              <a:solidFill>
                <a:srgbClr val="0070C0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97" y="4437112"/>
            <a:ext cx="26638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8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sz="3200" dirty="0">
                <a:solidFill>
                  <a:srgbClr val="D60093"/>
                </a:solidFill>
                <a:latin typeface="Georgia" pitchFamily="18" charset="0"/>
              </a:rPr>
              <a:t>Цели и задачи раздела </a:t>
            </a:r>
            <a:br>
              <a:rPr lang="ru-RU" sz="3200" dirty="0">
                <a:solidFill>
                  <a:srgbClr val="D60093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D60093"/>
                </a:solidFill>
                <a:latin typeface="Georgia" pitchFamily="18" charset="0"/>
              </a:rPr>
              <a:t>«Приобщение к искусству»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947814" y="1340768"/>
            <a:ext cx="5832648" cy="468052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эмоциональной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восприимчивости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эмоционального отклика на литературные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музыкальные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произведения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красоту окружающего мира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произведения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искусства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к народному и профессиональному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искусству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словесному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музыкальному, изобразительному, театральному, к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архитектуре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ознакомление с лучшими образцами отечественного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мирового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искусства; воспитание умения понимать содержание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произведений искусства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элементарных представлений о видах и жанрах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искусства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средствах выразительности в различных видах искусства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130480" cy="417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630932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hlinkClick r:id="rId3" action="ppaction://hlinkfile"/>
              </a:rPr>
              <a:t>С</a:t>
            </a:r>
            <a:r>
              <a:rPr lang="ru-RU" sz="2000" b="1" dirty="0" smtClean="0">
                <a:hlinkClick r:id="rId3" action="ppaction://hlinkfile"/>
              </a:rPr>
              <a:t>одержание псих-</a:t>
            </a:r>
            <a:r>
              <a:rPr lang="ru-RU" sz="2000" b="1" dirty="0" err="1" smtClean="0">
                <a:hlinkClick r:id="rId3" action="ppaction://hlinkfile"/>
              </a:rPr>
              <a:t>пед</a:t>
            </a:r>
            <a:r>
              <a:rPr lang="ru-RU" sz="2000" b="1" dirty="0" smtClean="0">
                <a:hlinkClick r:id="rId3" action="ppaction://hlinkfile"/>
              </a:rPr>
              <a:t>. работы по разделу Приобщение к искусству.docx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332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37519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>
                <a:solidFill>
                  <a:srgbClr val="D60093"/>
                </a:solidFill>
                <a:latin typeface="Times New Roman" pitchFamily="18" charset="0"/>
              </a:rPr>
              <a:t>Конкретное содержание </a:t>
            </a:r>
            <a:r>
              <a:rPr lang="ru-RU" altLang="ru-RU" sz="2000" b="1" u="sng" kern="0" dirty="0">
                <a:solidFill>
                  <a:srgbClr val="D60093"/>
                </a:solidFill>
                <a:latin typeface="Times New Roman" pitchFamily="18" charset="0"/>
              </a:rPr>
              <a:t>образовательных областей </a:t>
            </a:r>
            <a:r>
              <a:rPr lang="ru-RU" altLang="ru-RU" sz="2000" b="1" kern="0" dirty="0">
                <a:solidFill>
                  <a:srgbClr val="D60093"/>
                </a:solidFill>
                <a:latin typeface="Times New Roman" pitchFamily="18" charset="0"/>
              </a:rPr>
              <a:t>зависит от возрастных </a:t>
            </a:r>
            <a:r>
              <a:rPr lang="ru-RU" altLang="ru-RU" sz="2000" b="1" kern="0" dirty="0" smtClean="0">
                <a:solidFill>
                  <a:srgbClr val="D60093"/>
                </a:solidFill>
                <a:latin typeface="Times New Roman" pitchFamily="18" charset="0"/>
              </a:rPr>
              <a:t>и индивидуальных </a:t>
            </a:r>
            <a:r>
              <a:rPr lang="ru-RU" altLang="ru-RU" sz="2000" b="1" kern="0" dirty="0">
                <a:solidFill>
                  <a:srgbClr val="D60093"/>
                </a:solidFill>
                <a:latin typeface="Times New Roman" pitchFamily="18" charset="0"/>
              </a:rPr>
              <a:t>особенностей детей, определяется целями и задачами Программы </a:t>
            </a:r>
            <a:r>
              <a:rPr lang="ru-RU" altLang="ru-RU" sz="2000" b="1" kern="0" dirty="0" smtClean="0">
                <a:solidFill>
                  <a:srgbClr val="D60093"/>
                </a:solidFill>
                <a:latin typeface="Times New Roman" pitchFamily="18" charset="0"/>
              </a:rPr>
              <a:t>и может </a:t>
            </a:r>
            <a:r>
              <a:rPr lang="ru-RU" altLang="ru-RU" sz="2000" b="1" kern="0" dirty="0">
                <a:solidFill>
                  <a:srgbClr val="D60093"/>
                </a:solidFill>
                <a:latin typeface="Times New Roman" pitchFamily="18" charset="0"/>
              </a:rPr>
              <a:t>реализовываться в </a:t>
            </a:r>
            <a:r>
              <a:rPr lang="ru-RU" altLang="ru-RU" sz="2000" b="1" u="sng" kern="0" dirty="0">
                <a:solidFill>
                  <a:srgbClr val="D60093"/>
                </a:solidFill>
                <a:latin typeface="Times New Roman" pitchFamily="18" charset="0"/>
              </a:rPr>
              <a:t>различных видах деятельности </a:t>
            </a:r>
            <a:r>
              <a:rPr lang="ru-RU" altLang="ru-RU" sz="2000" b="1" kern="0" dirty="0">
                <a:solidFill>
                  <a:srgbClr val="D60093"/>
                </a:solidFill>
                <a:latin typeface="Times New Roman" pitchFamily="18" charset="0"/>
              </a:rPr>
              <a:t>(п.2.7 ФГОС ДО</a:t>
            </a:r>
            <a:r>
              <a:rPr lang="ru-RU" altLang="ru-RU" sz="2000" b="1" kern="0" dirty="0" smtClean="0">
                <a:solidFill>
                  <a:srgbClr val="D60093"/>
                </a:solidFill>
                <a:latin typeface="Times New Roman" pitchFamily="18" charset="0"/>
              </a:rPr>
              <a:t>)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ru-RU" altLang="ru-RU" sz="2000" b="1" kern="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u="sng" kern="0" dirty="0" smtClean="0">
                <a:solidFill>
                  <a:srgbClr val="0070C0"/>
                </a:solidFill>
                <a:latin typeface="Times New Roman" pitchFamily="18" charset="0"/>
              </a:rPr>
              <a:t>Восприятие художественной литературы и фольклора </a:t>
            </a:r>
            <a:r>
              <a:rPr lang="ru-RU" altLang="ru-RU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–  форма активности ребёнка, предполагающая не пассивное созерцание, а деятельность, которая воплощается во внутреннем содействии, сопереживании героям, в воображаемом перенесении на себя событий, в «мысленном действии», в результате чего возникает эффект личного присутствия, личного участия в событиях.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ru-RU" altLang="ru-RU" sz="2000" b="1" kern="0" dirty="0">
              <a:solidFill>
                <a:srgbClr val="0070C0"/>
              </a:solidFill>
              <a:latin typeface="Times New Roman" pitchFamily="18" charset="0"/>
            </a:endParaRPr>
          </a:p>
          <a:p>
            <a:pPr lvl="0" algn="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u="sng" kern="0" dirty="0" smtClean="0">
                <a:solidFill>
                  <a:srgbClr val="7030A0"/>
                </a:solidFill>
                <a:latin typeface="Times New Roman" pitchFamily="18" charset="0"/>
              </a:rPr>
              <a:t>Детская </a:t>
            </a:r>
            <a:r>
              <a:rPr lang="ru-RU" altLang="ru-RU" sz="2000" b="1" u="sng" kern="0" dirty="0">
                <a:solidFill>
                  <a:srgbClr val="7030A0"/>
                </a:solidFill>
                <a:latin typeface="Times New Roman" pitchFamily="18" charset="0"/>
              </a:rPr>
              <a:t>литература </a:t>
            </a:r>
            <a:r>
              <a:rPr lang="ru-RU" altLang="ru-RU" sz="2000" b="1" kern="0" dirty="0">
                <a:solidFill>
                  <a:srgbClr val="7030A0"/>
                </a:solidFill>
                <a:latin typeface="Times New Roman" pitchFamily="18" charset="0"/>
              </a:rPr>
              <a:t>- это художественные, </a:t>
            </a:r>
            <a:r>
              <a:rPr lang="ru-RU" altLang="ru-RU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научно-художественные</a:t>
            </a:r>
          </a:p>
          <a:p>
            <a:pPr lvl="0" algn="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 и научно-популярные </a:t>
            </a:r>
            <a:r>
              <a:rPr lang="ru-RU" altLang="ru-RU" sz="2000" b="1" kern="0" dirty="0">
                <a:solidFill>
                  <a:srgbClr val="7030A0"/>
                </a:solidFill>
                <a:latin typeface="Times New Roman" pitchFamily="18" charset="0"/>
              </a:rPr>
              <a:t>произведения, </a:t>
            </a:r>
            <a:endParaRPr lang="ru-RU" altLang="ru-RU" sz="2000" b="1" kern="0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lvl="0" algn="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написанные </a:t>
            </a:r>
            <a:r>
              <a:rPr lang="ru-RU" altLang="ru-RU" sz="2000" b="1" kern="0" dirty="0">
                <a:solidFill>
                  <a:srgbClr val="7030A0"/>
                </a:solidFill>
                <a:latin typeface="Times New Roman" pitchFamily="18" charset="0"/>
              </a:rPr>
              <a:t>специально для детей — </a:t>
            </a:r>
            <a:endParaRPr lang="ru-RU" altLang="ru-RU" sz="2000" b="1" kern="0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lvl="0" algn="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от </a:t>
            </a:r>
            <a:r>
              <a:rPr lang="ru-RU" altLang="ru-RU" sz="2000" b="1" kern="0" dirty="0">
                <a:solidFill>
                  <a:srgbClr val="7030A0"/>
                </a:solidFill>
                <a:latin typeface="Times New Roman" pitchFamily="18" charset="0"/>
              </a:rPr>
              <a:t>дошкольного до старшего </a:t>
            </a:r>
            <a:endParaRPr lang="ru-RU" altLang="ru-RU" sz="2000" b="1" kern="0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lvl="0" algn="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школьного возраста.</a:t>
            </a:r>
          </a:p>
          <a:p>
            <a:pPr lvl="0" algn="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u="sng" kern="0" dirty="0" err="1" smtClean="0">
                <a:solidFill>
                  <a:srgbClr val="002060"/>
                </a:solidFill>
                <a:latin typeface="Times New Roman" pitchFamily="18" charset="0"/>
              </a:rPr>
              <a:t>Фолькло́р</a:t>
            </a:r>
            <a:r>
              <a:rPr lang="ru-RU" altLang="ru-RU" sz="2000" b="1" kern="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— </a:t>
            </a:r>
            <a:r>
              <a:rPr lang="ru-RU" altLang="ru-RU" sz="2000" b="1" kern="0" dirty="0">
                <a:solidFill>
                  <a:srgbClr val="002060"/>
                </a:solidFill>
                <a:latin typeface="Times New Roman" pitchFamily="18" charset="0"/>
              </a:rPr>
              <a:t>народное творчество, </a:t>
            </a:r>
            <a:endParaRPr lang="ru-RU" altLang="ru-RU" sz="2000" b="1" kern="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lvl="0" algn="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чаще </a:t>
            </a:r>
            <a:r>
              <a:rPr lang="ru-RU" altLang="ru-RU" sz="2000" b="1" kern="0" dirty="0">
                <a:solidFill>
                  <a:srgbClr val="002060"/>
                </a:solidFill>
                <a:latin typeface="Times New Roman" pitchFamily="18" charset="0"/>
              </a:rPr>
              <a:t>всего устное, которое передается из </a:t>
            </a:r>
            <a:endParaRPr lang="ru-RU" altLang="ru-RU" sz="2000" b="1" kern="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lvl="0" algn="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поколения в </a:t>
            </a:r>
            <a:r>
              <a:rPr lang="ru-RU" altLang="ru-RU" sz="2000" b="1" kern="0" dirty="0">
                <a:solidFill>
                  <a:srgbClr val="002060"/>
                </a:solidFill>
                <a:latin typeface="Times New Roman" pitchFamily="18" charset="0"/>
              </a:rPr>
              <a:t>поколение</a:t>
            </a:r>
            <a:r>
              <a:rPr lang="ru-RU" alt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endParaRPr lang="ru-RU" altLang="ru-RU" sz="2000" b="1" kern="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3"/>
            <a:ext cx="3266850" cy="227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8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D60093"/>
                </a:solidFill>
                <a:latin typeface="Georgia" pitchFamily="18" charset="0"/>
              </a:rPr>
              <a:t> Основные принципы </a:t>
            </a:r>
            <a:r>
              <a:rPr lang="ru-RU" sz="3600" b="1" dirty="0" smtClean="0">
                <a:solidFill>
                  <a:srgbClr val="D60093"/>
                </a:solidFill>
                <a:latin typeface="Georgia" pitchFamily="18" charset="0"/>
              </a:rPr>
              <a:t>приобщения детей к </a:t>
            </a:r>
            <a:r>
              <a:rPr lang="ru-RU" sz="3600" b="1" dirty="0">
                <a:solidFill>
                  <a:srgbClr val="D60093"/>
                </a:solidFill>
                <a:latin typeface="Georgia" pitchFamily="18" charset="0"/>
              </a:rPr>
              <a:t>художественной </a:t>
            </a:r>
            <a:r>
              <a:rPr lang="ru-RU" sz="3600" b="1" dirty="0" smtClean="0">
                <a:solidFill>
                  <a:srgbClr val="D60093"/>
                </a:solidFill>
                <a:latin typeface="Georgia" pitchFamily="18" charset="0"/>
              </a:rPr>
              <a:t>литературе </a:t>
            </a:r>
            <a:endParaRPr lang="ru-RU" sz="3600" b="1" dirty="0">
              <a:solidFill>
                <a:srgbClr val="D60093"/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lvl="0" algn="just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образования. В отборе художественных текстов учитываются предпочтения и особенности педагогов и детей. </a:t>
            </a:r>
            <a:endParaRPr lang="ru-RU" altLang="ru-RU" sz="2000" b="1" kern="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Содействие и сотрудничество детей и взрослых. Ребёнок – полноценный участник (субъект) образовательных отношений.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altLang="ru-RU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Поддержка </a:t>
            </a: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инициативы </a:t>
            </a:r>
            <a:r>
              <a:rPr lang="ru-RU" altLang="ru-RU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дошкольников.</a:t>
            </a:r>
          </a:p>
          <a:p>
            <a:pPr algn="just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altLang="ru-RU" sz="2000" b="1" kern="0" dirty="0">
                <a:solidFill>
                  <a:srgbClr val="002060"/>
                </a:solidFill>
                <a:latin typeface="Times New Roman" pitchFamily="18" charset="0"/>
              </a:rPr>
              <a:t>Сотрудничество организации с семьей. Создание по поводу художественной литературы детско-родительских проектов с включением различных видов деятельности, в ходе чего создаются целостные продукты в виде книг самоделок, выставок изобразительного творчества, макетов, плакатов, карт и схем, сценариев викторин, досугов, праздников и др. 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altLang="ru-RU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Приобщение детей к социокультурным нормам, традициям семьи, общества и государства на произведениях литературы.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altLang="ru-RU" sz="2000" b="1" kern="0" dirty="0" smtClean="0">
                <a:solidFill>
                  <a:srgbClr val="002060"/>
                </a:solidFill>
                <a:latin typeface="Times New Roman" pitchFamily="18" charset="0"/>
              </a:rPr>
              <a:t>Формирование познавательных интересов и познавательных действий детей в процессе восприятия художественной литературы.</a:t>
            </a: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ru-RU" altLang="ru-RU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Возрастная адекватность: </a:t>
            </a:r>
            <a:r>
              <a:rPr lang="ru-RU" altLang="ru-RU" sz="2000" b="1" kern="0" dirty="0">
                <a:solidFill>
                  <a:srgbClr val="0070C0"/>
                </a:solidFill>
                <a:latin typeface="Times New Roman" pitchFamily="18" charset="0"/>
              </a:rPr>
              <a:t>соответствие условий, требований, методов возрасту и особенностям развития детей. </a:t>
            </a:r>
            <a:endParaRPr lang="ru-RU" altLang="ru-RU" sz="2000" b="1" kern="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Ø"/>
              <a:defRPr/>
            </a:pPr>
            <a:endParaRPr lang="ru-RU" altLang="ru-RU" sz="2000" b="1" kern="0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2996952"/>
            <a:ext cx="8640959" cy="3312368"/>
          </a:xfrm>
        </p:spPr>
        <p:txBody>
          <a:bodyPr>
            <a:normAutofit fontScale="70000" lnSpcReduction="20000"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Виды занятий по ознакомлению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детей с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художественной литературой</a:t>
            </a:r>
            <a:endParaRPr lang="ru-RU" sz="24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тематическое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(приобщение детей к ведущим темам детской литературы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);</a:t>
            </a:r>
            <a:endParaRPr lang="ru-RU" sz="24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теоретическое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(знакомство с доступными возрастным особенностям детей теоретическими понятиями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);</a:t>
            </a:r>
            <a:endParaRPr lang="ru-RU" sz="24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творческое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(развитие литературного творчества детей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);</a:t>
            </a:r>
            <a:endParaRPr lang="ru-RU" sz="2400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аналитическое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(анализ текста с целью глубокого проникновения в его смысл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).</a:t>
            </a:r>
            <a:endParaRPr lang="ru-RU" sz="24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04933617"/>
              </p:ext>
            </p:extLst>
          </p:nvPr>
        </p:nvGraphicFramePr>
        <p:xfrm>
          <a:off x="323528" y="260648"/>
          <a:ext cx="856895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D60093"/>
                </a:solidFill>
                <a:latin typeface="Georgia" pitchFamily="18" charset="0"/>
              </a:rPr>
              <a:t>Методы ознакомления с художественной литературой</a:t>
            </a:r>
            <a:endParaRPr lang="ru-RU" sz="3600" b="1" dirty="0">
              <a:solidFill>
                <a:srgbClr val="D60093"/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u="sng" kern="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endParaRPr lang="ru-RU" altLang="ru-RU" sz="2000" b="1" kern="0" dirty="0">
              <a:solidFill>
                <a:srgbClr val="0070C0"/>
              </a:solidFill>
              <a:latin typeface="Times New Roman" pitchFamily="18" charset="0"/>
            </a:endParaRP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ru-RU" altLang="ru-RU" sz="2000" b="1" kern="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endParaRPr lang="ru-RU" altLang="ru-RU" sz="2000" b="1" kern="0" dirty="0">
              <a:solidFill>
                <a:srgbClr val="0070C0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306204"/>
              </p:ext>
            </p:extLst>
          </p:nvPr>
        </p:nvGraphicFramePr>
        <p:xfrm>
          <a:off x="395535" y="1916832"/>
          <a:ext cx="8352930" cy="403244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84310"/>
                <a:gridCol w="2784310"/>
                <a:gridCol w="2784310"/>
              </a:tblGrid>
              <a:tr h="403244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Словесный метод: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чтение произведений,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вопросы по содержанию произведений,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пересказ произведений,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заучивание наизусть,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беседа по произведению,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прослушивание аудиозаписей.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Практический метод: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элементы инсценировки,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игры-драматизации,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дидактические игры,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театрализованные игры,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использование разных видов театра,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игровая деятельность.</a:t>
                      </a: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Наглядный метод: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показ иллюстраций, картин, игрушек,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элементы инсценировки,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схемы,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просмотр видеофильмов, </a:t>
                      </a:r>
                    </a:p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оформление выставок.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97" y="4437112"/>
            <a:ext cx="26638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0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3329b22f14b6ee5c2e1386925ee72932e7b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710</Words>
  <Application>Microsoft Office PowerPoint</Application>
  <PresentationFormat>Экран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Приобщение дошкольников к художественной литературе и фольклору в соответствии с ФГОС ДО</vt:lpstr>
      <vt:lpstr>ОО «Речевое развитие»</vt:lpstr>
      <vt:lpstr>Цели и задачи раздела  «Художественная литература»</vt:lpstr>
      <vt:lpstr>ОО «Художественно-эстетическое развитие»</vt:lpstr>
      <vt:lpstr>Цели и задачи раздела  «Приобщение к искусству»</vt:lpstr>
      <vt:lpstr>Презентация PowerPoint</vt:lpstr>
      <vt:lpstr> Основные принципы приобщения детей к художественной литературе </vt:lpstr>
      <vt:lpstr>Презентация PowerPoint</vt:lpstr>
      <vt:lpstr>Методы ознакомления с художественной литературой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PC</dc:creator>
  <cp:lastModifiedBy>Asus</cp:lastModifiedBy>
  <cp:revision>40</cp:revision>
  <dcterms:created xsi:type="dcterms:W3CDTF">2014-04-08T13:52:26Z</dcterms:created>
  <dcterms:modified xsi:type="dcterms:W3CDTF">2020-11-22T18:01:37Z</dcterms:modified>
</cp:coreProperties>
</file>