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660033"/>
    <a:srgbClr val="660066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16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4FA1-AF1E-49FC-B5C5-B48A7357CAA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0530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714B-B6F3-4A4F-897C-13BD053DC6C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9021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8901-B9FF-4A0E-8BED-F18E55C0F8C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2244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F10C-A257-4C1C-952E-12B1A4E7ADD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5927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EADC-09B2-4774-9C4D-C76651B8C46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9803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7B2-C647-494A-947F-5774BDBA868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7732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D035-4088-4C9A-BDBD-300DE378EB9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5710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5F9F-D653-416F-84D1-D71850694CC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93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8A765-A974-406A-8EE8-1D77CB460EA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5488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0D664-8A51-4392-BA8D-AD89B406861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4804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2C97-0093-4B54-BF87-9790ADFCF34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7767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3EA254-BDE5-45D3-910C-53A1D32D3FA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42;&#1040;&#1051;&#1068;&#1057;&#1099;\&#1093;&#1088;&#1091;&#1089;&#1090;&#1072;&#1083;&#1100;&#1085;&#1099;&#1081;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56;&#1052;&#1054;%20&#1084;&#1091;&#1079;.&#1088;&#1091;&#1082;.%202023\&#1050;&#1086;&#1085;&#1092;&#1077;&#1088;&#1077;&#1085;&#1094;&#1080;&#1103;%2024.08.2023&#1075;\&#1042;&#1087;&#1077;&#1088;&#1077;&#1076;%20&#1095;&#1077;&#1090;&#1099;&#1088;&#1077;%20&#1096;&#1072;&#1075;&#1072;(&#1089;%20&#1091;&#1089;&#1082;&#1086;&#1088;&#1077;&#1085;&#1080;&#1077;&#1084;)%20(goodmp3.ru)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0825" y="4581525"/>
            <a:ext cx="3817938" cy="647700"/>
          </a:xfrm>
        </p:spPr>
        <p:txBody>
          <a:bodyPr anchor="ctr"/>
          <a:lstStyle/>
          <a:p>
            <a:pPr algn="r" eaLnBrk="1" hangingPunct="1"/>
            <a:r>
              <a:rPr lang="ru-RU" altLang="ru-RU" sz="4400" smtClean="0">
                <a:solidFill>
                  <a:srgbClr val="660066"/>
                </a:solidFill>
              </a:rPr>
              <a:t/>
            </a:r>
            <a:br>
              <a:rPr lang="ru-RU" altLang="ru-RU" sz="4400" smtClean="0">
                <a:solidFill>
                  <a:srgbClr val="660066"/>
                </a:solidFill>
              </a:rPr>
            </a:br>
            <a:r>
              <a:rPr lang="ru-RU" altLang="ru-RU" sz="4400" smtClean="0">
                <a:solidFill>
                  <a:srgbClr val="660066"/>
                </a:solidFill>
              </a:rPr>
              <a:t>Деловая игра</a:t>
            </a:r>
            <a:r>
              <a:rPr lang="ru-RU" altLang="ru-RU" sz="2800" smtClean="0">
                <a:solidFill>
                  <a:srgbClr val="660066"/>
                </a:solidFill>
              </a:rPr>
              <a:t/>
            </a:r>
            <a:br>
              <a:rPr lang="ru-RU" altLang="ru-RU" sz="2800" smtClean="0">
                <a:solidFill>
                  <a:srgbClr val="660066"/>
                </a:solidFill>
              </a:rPr>
            </a:br>
            <a:r>
              <a:rPr lang="ru-RU" altLang="ru-RU" sz="2800" smtClean="0">
                <a:solidFill>
                  <a:srgbClr val="660066"/>
                </a:solidFill>
              </a:rPr>
              <a:t>«Если мы успешны – успешны и развиты наши воспитанники».</a:t>
            </a:r>
            <a:endParaRPr lang="es-ES" altLang="ru-RU" sz="4400" smtClean="0">
              <a:solidFill>
                <a:srgbClr val="660066"/>
              </a:solidFill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5135563" y="5397500"/>
            <a:ext cx="3743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660066"/>
                </a:solidFill>
              </a:rPr>
              <a:t>Подготовила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660066"/>
                </a:solidFill>
              </a:rPr>
              <a:t>музыкальный руководитель Абдуллаева М.В.</a:t>
            </a:r>
            <a:endParaRPr lang="es-ES" altLang="ru-RU" sz="1600">
              <a:solidFill>
                <a:srgbClr val="660066"/>
              </a:solidFill>
            </a:endParaRPr>
          </a:p>
        </p:txBody>
      </p:sp>
      <p:sp>
        <p:nvSpPr>
          <p:cNvPr id="2052" name="Rectangle 165"/>
          <p:cNvSpPr>
            <a:spLocks noChangeArrowheads="1"/>
          </p:cNvSpPr>
          <p:nvPr/>
        </p:nvSpPr>
        <p:spPr bwMode="auto">
          <a:xfrm>
            <a:off x="250825" y="188913"/>
            <a:ext cx="87137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030A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7030A0"/>
                </a:solidFill>
              </a:rPr>
              <a:t>детский сад № 7 «Жемчужинка»</a:t>
            </a: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2447925" y="65135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800">
                <a:solidFill>
                  <a:srgbClr val="66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Егорлыкская, 2023 г.</a:t>
            </a:r>
            <a:endParaRPr lang="ru-RU" altLang="ru-RU" sz="140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817" y="1366359"/>
            <a:ext cx="3510682" cy="3470878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082009"/>
            <a:ext cx="496644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Блиц – вопросы: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/>
              <a:t>2.</a:t>
            </a:r>
            <a:r>
              <a:rPr lang="ru-RU" dirty="0"/>
              <a:t> Какая танцевальная птица есть в природе?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А. краковяк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Б. мазурка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660033"/>
                </a:solidFill>
              </a:rPr>
              <a:t>В. чечётка 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C000"/>
                </a:solidFill>
              </a:rPr>
              <a:t>Г. чардаш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268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4248150" cy="2981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Блиц –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/>
              <a:t>3.</a:t>
            </a:r>
            <a:r>
              <a:rPr lang="ru-RU" dirty="0"/>
              <a:t> Какой колокольный звон бывает?</a:t>
            </a:r>
          </a:p>
          <a:p>
            <a:pPr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>
                <a:solidFill>
                  <a:srgbClr val="C00000"/>
                </a:solidFill>
              </a:rPr>
              <a:t>. вишнёвый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6600"/>
                </a:solidFill>
              </a:rPr>
              <a:t>Б. рябиновый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В. малиновый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CC3300"/>
                </a:solidFill>
              </a:rPr>
              <a:t>Г. земляничный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4406900" cy="28463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Блиц –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/>
              <a:t>4.</a:t>
            </a:r>
            <a:r>
              <a:rPr lang="ru-RU" dirty="0"/>
              <a:t> Комары делая до 600 взмахов крыльев в секунду, издают писк, на какую </a:t>
            </a:r>
            <a:r>
              <a:rPr lang="ru-RU" dirty="0" smtClean="0"/>
              <a:t>ноту? </a:t>
            </a:r>
            <a:r>
              <a:rPr lang="ru-RU" b="1" dirty="0" smtClean="0"/>
              <a:t> 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613" y="2852738"/>
            <a:ext cx="309562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C:\Users\Админ\Downloads\1685662947_polinka-top-p-noti-kartinki-dlya-detei-vkontakte-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038" y="4194175"/>
            <a:ext cx="13350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6" descr="C:\Users\Админ\Downloads\1685662947_polinka-top-p-noti-kartinki-dlya-detei-vkontakte-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238" y="2708275"/>
            <a:ext cx="133508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7" descr="C:\Users\Админ\Downloads\1685662947_polinka-top-p-noti-kartinki-dlya-detei-vkontakte-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5" y="3187700"/>
            <a:ext cx="13350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Блиц – вопросы: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smtClean="0"/>
              <a:t>5.</a:t>
            </a:r>
            <a:r>
              <a:rPr lang="ru-RU" altLang="ru-RU" smtClean="0"/>
              <a:t> Какую важную роль в животноводстве, играет спокойная классическая музыка?</a:t>
            </a:r>
          </a:p>
          <a:p>
            <a:pPr marL="0" indent="0" algn="ctr">
              <a:buFontTx/>
              <a:buNone/>
            </a:pPr>
            <a:r>
              <a:rPr lang="ru-RU" altLang="ru-RU" smtClean="0"/>
              <a:t> </a:t>
            </a:r>
            <a:r>
              <a:rPr lang="ru-RU" altLang="ru-RU" b="1" smtClean="0"/>
              <a:t> </a:t>
            </a:r>
            <a:endParaRPr lang="ru-RU" altLang="ru-RU" smtClean="0"/>
          </a:p>
        </p:txBody>
      </p:sp>
      <p:pic>
        <p:nvPicPr>
          <p:cNvPr id="14340" name="Рисунок 5" descr="https://avatars.dzeninfra.ru/get-zen_doc/8225917/pub_64009dbdf15c716ca6d89666_64009dd12870e15cf2e983a7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778125"/>
            <a:ext cx="4606925" cy="3530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Блиц –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6002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/>
              <a:t>6.</a:t>
            </a:r>
            <a:r>
              <a:rPr lang="ru-RU" dirty="0"/>
              <a:t> Назовите дерево – королеву звука? </a:t>
            </a:r>
            <a:r>
              <a:rPr lang="ru-RU" b="1" dirty="0" smtClean="0"/>
              <a:t> </a:t>
            </a:r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46" y="2062823"/>
            <a:ext cx="3528392" cy="287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86214">
            <a:off x="2421038" y="3312008"/>
            <a:ext cx="3126648" cy="2182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0090">
            <a:off x="5335871" y="3399963"/>
            <a:ext cx="3916156" cy="200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Блиц – вопросы:</a:t>
            </a: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smtClean="0"/>
              <a:t>7.</a:t>
            </a:r>
            <a:r>
              <a:rPr lang="ru-RU" altLang="ru-RU" smtClean="0"/>
              <a:t> Какое сопровождение зарядки улучшает настроение, облегчает выполнение упражнений?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716" y="3140968"/>
            <a:ext cx="5112568" cy="327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2234"/>
            <a:ext cx="1855841" cy="104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84582" flipH="1">
            <a:off x="488950" y="4651375"/>
            <a:ext cx="11430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450" y="3055938"/>
            <a:ext cx="1219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Блиц – вопросы: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b="1" smtClean="0"/>
              <a:t>8.</a:t>
            </a:r>
            <a:r>
              <a:rPr lang="ru-RU" altLang="ru-RU" smtClean="0"/>
              <a:t> К какой образовательной области относится музыкальное развитие в ДОУ?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02" y="2870915"/>
            <a:ext cx="4896544" cy="325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98" y="2609143"/>
            <a:ext cx="4127478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974" y="4725375"/>
            <a:ext cx="3436826" cy="200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III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«Знатоки ребусов».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3292475" cy="1276350"/>
          </a:xfrm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738" y="5013325"/>
            <a:ext cx="331311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763" y="1701800"/>
            <a:ext cx="2540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3000375"/>
            <a:ext cx="26860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463" y="4146550"/>
            <a:ext cx="2466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5175250"/>
            <a:ext cx="28289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088" y="2222500"/>
            <a:ext cx="1935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10" descr="https://avatars.mds.yandex.net/i?id=ee34a59fb9a74b79d1976b3bd356e53b64d76cf8-8485986-images-thumbs&amp;n=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532188"/>
            <a:ext cx="321468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IV. «Мозговой штурм».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9" name="Picture 2" descr="Портрет композитора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475" y="3516313"/>
            <a:ext cx="2562225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avatars.mds.yandex.net/i?id=2751280d37a1311d5196511a80a6e7a688fcc2e0-914825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800" y="928688"/>
            <a:ext cx="2457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s://avatars.mds.yandex.net/i?id=da5e36b5a9fe22d240db38076c5ca183f7c53287-871017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25" y="3500438"/>
            <a:ext cx="2305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https://avatars.mds.yandex.net/i?id=7fc1d7558a3a3e09054b96e455efad791d1cb724-9228969-images-thumbs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28688"/>
            <a:ext cx="27352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https://avatars.mds.yandex.net/i?id=e722507ee9bdbcd51a5f7fe726212c85d4bb9cee-7333143-images-thumbs&amp;n=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388" y="3884613"/>
            <a:ext cx="2133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https://avatars.mds.yandex.net/i?id=272fe6c027b548362776c491b5cee4d77bb3daf4-9144721-images-thumbs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525" y="1017588"/>
            <a:ext cx="2092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Релаксация.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Упражнение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"Куклы-марионетки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613" y="1628775"/>
            <a:ext cx="4856162" cy="4854575"/>
          </a:xfrm>
          <a:ln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хрусталь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4618037" cy="54006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800" b="1" i="1" dirty="0" smtClean="0">
                <a:solidFill>
                  <a:srgbClr val="660066"/>
                </a:solidFill>
              </a:rPr>
              <a:t>"</a:t>
            </a:r>
            <a:r>
              <a:rPr lang="ru-RU" sz="2400" b="1" i="1" dirty="0" smtClean="0">
                <a:solidFill>
                  <a:srgbClr val="660066"/>
                </a:solidFill>
              </a:rPr>
              <a:t>У каждого ребенка в глубинах его души спрятаны серебряные колокольчики. </a:t>
            </a:r>
            <a:endParaRPr lang="ru-RU" sz="2400" dirty="0" smtClean="0">
              <a:solidFill>
                <a:srgbClr val="660066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660066"/>
                </a:solidFill>
              </a:rPr>
              <a:t>Надо их отыскать, затронуть, чтобы они зазвенели добрым и весёлым звоном, чтобы мир ребёнка стал радостным и светлым".</a:t>
            </a:r>
          </a:p>
          <a:p>
            <a:pPr marL="0" indent="0" eaLnBrk="1" hangingPunct="1">
              <a:buFontTx/>
              <a:buNone/>
              <a:defRPr/>
            </a:pPr>
            <a:endParaRPr lang="ru-RU" sz="2400" dirty="0" smtClean="0">
              <a:solidFill>
                <a:srgbClr val="660066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660066"/>
                </a:solidFill>
              </a:rPr>
              <a:t>(В. А. Сухомлинский)</a:t>
            </a:r>
            <a:endParaRPr lang="ru-RU" sz="2400" dirty="0" smtClean="0">
              <a:solidFill>
                <a:srgbClr val="660066"/>
              </a:solidFill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40222"/>
            <a:ext cx="4067175" cy="575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. Раздел «Театр».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/>
              <a:t>1.</a:t>
            </a:r>
            <a:r>
              <a:rPr lang="ru-RU" sz="2000" dirty="0"/>
              <a:t> Он предназначен для отдыха исполнителей и перемены декораций. 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/>
              <a:t>2</a:t>
            </a:r>
            <a:r>
              <a:rPr lang="ru-RU" sz="2000" b="1" dirty="0"/>
              <a:t>.</a:t>
            </a:r>
            <a:r>
              <a:rPr lang="ru-RU" sz="2000" dirty="0"/>
              <a:t> Предметы, употребляемые в театральных постановках вместо настоящих. 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b="1" dirty="0"/>
              <a:t>3.</a:t>
            </a:r>
            <a:r>
              <a:rPr lang="ru-RU" sz="2000" dirty="0"/>
              <a:t> Накладка на лицо с изображением какого-либо персонажа или изображения животного. 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b="1" dirty="0"/>
              <a:t>4.</a:t>
            </a:r>
            <a:r>
              <a:rPr lang="ru-RU" sz="2000" dirty="0"/>
              <a:t> Главный способ подготовки любого спектакля. </a:t>
            </a:r>
          </a:p>
          <a:p>
            <a:pPr marL="0" indent="0">
              <a:buFontTx/>
              <a:buNone/>
              <a:defRPr/>
            </a:pPr>
            <a:r>
              <a:rPr lang="ru-RU" sz="2000" b="1" dirty="0"/>
              <a:t>5.</a:t>
            </a:r>
            <a:r>
              <a:rPr lang="ru-RU" sz="2000" dirty="0"/>
              <a:t> Боковые одежды сцены? 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b="1" dirty="0"/>
              <a:t>6.</a:t>
            </a:r>
            <a:r>
              <a:rPr lang="ru-RU" sz="2000" dirty="0"/>
              <a:t> Пластика тела актера, его жест и мимика. 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b="1" dirty="0"/>
              <a:t>7.</a:t>
            </a:r>
            <a:r>
              <a:rPr lang="ru-RU" sz="2000" dirty="0"/>
              <a:t> Музыкальный спектакль, в котором музыка, пение участвуют в развитии сюжета. 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b="1" dirty="0"/>
              <a:t>8.</a:t>
            </a:r>
            <a:r>
              <a:rPr lang="ru-RU" sz="2000" dirty="0"/>
              <a:t> Главный ценитель сценического искусства, актера. </a:t>
            </a: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b="1" dirty="0"/>
              <a:t> </a:t>
            </a:r>
            <a:endParaRPr lang="ru-RU" sz="20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«Оркестр воздушных шаров».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«Музыка воодушевляет весь мир, снабжает душу крыльями, способствует полёту воображения, придаёт жизнь и свободу всему на свете».</a:t>
            </a: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Платон).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785" y="1916832"/>
            <a:ext cx="3424015" cy="342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Рефлексия.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Памятка «Успешный педагог…»: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88" y="1417638"/>
            <a:ext cx="8229600" cy="4997450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возрастную психологию; душевно, ровно, заботливо, уважительно относится к детям; обеспечит индивидуальный подход к детям;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 педагога  как  важнейшее  профессиональное  качество, когда педагог, как бы он ни устал, как бы ему ни было плохо, никогда не накричит, не обидит ребенка;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 видеть,  ощущать  и  чувствовать  проблемы,  особенности  и переживания детей и умение тонко, ненавязчиво, мягко помочь им;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создать бодрую, светлую созидательную обстановку  в  детском коллективе;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признавать свои ошибки;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общаться и сотрудничать с детьми и их родителями;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видеть успехи детей и радоваться им;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  создавать  условия  для  успешного  проявления  в  ребенке  его наилучшие качества и способности;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 создавать положительную  эмоциональную  среду  и обстановку радости;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понять интересы детей, их взгляды, настроение;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разными гранями юмора;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не рассматривать  свое  общение  и  совместную  деятельность  с детьми как божье наказание.</a:t>
            </a:r>
          </a:p>
          <a:p>
            <a:pPr marL="0" indent="0" algn="ctr">
              <a:buFontTx/>
              <a:buNone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успешный педагог может воспитать развитого ребенка.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лавное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правило любого успеха - заниматься любимым делом!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Успехов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вам, уважаемые коллеги!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 наступающим новым учебным годом!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Админ\AppData\Local\Microsoft\Windows\INetCache\Content.Word\IMG-20230827-WA000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572624"/>
            <a:ext cx="5112568" cy="3574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657350"/>
            <a:ext cx="26797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913" y="1620838"/>
            <a:ext cx="2663826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333375"/>
            <a:ext cx="8229600" cy="981075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660066"/>
                </a:solidFill>
              </a:rPr>
              <a:t>Цель:</a:t>
            </a:r>
            <a:r>
              <a:rPr lang="ru-RU" sz="2400" dirty="0" smtClean="0">
                <a:solidFill>
                  <a:srgbClr val="660066"/>
                </a:solidFill>
              </a:rPr>
              <a:t> создание эмоционально-положительного настроя у педагогов. Формировать умение находить правильные решения проблемных ситуаций.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sz="2000" b="1" smtClean="0">
              <a:solidFill>
                <a:srgbClr val="6600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000" b="1" smtClean="0">
                <a:solidFill>
                  <a:srgbClr val="660066"/>
                </a:solidFill>
              </a:rPr>
              <a:t>Задачи:</a:t>
            </a:r>
            <a:endParaRPr lang="ru-RU" altLang="ru-RU" sz="2000" smtClean="0">
              <a:solidFill>
                <a:srgbClr val="6600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000" smtClean="0">
                <a:solidFill>
                  <a:srgbClr val="660066"/>
                </a:solidFill>
              </a:rPr>
              <a:t>1. Активизировать мыслительную деятельность педагогов средствами музыки, а также интеллектуально - творческую, культурологическую и профессиональную компетенцию педагогов.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smtClean="0">
                <a:solidFill>
                  <a:srgbClr val="660066"/>
                </a:solidFill>
              </a:rPr>
              <a:t>2. Совершенствовать уровень профессиональной подготовленности педагогов, умение аргументировано отстаивать свою точку зрения.</a:t>
            </a:r>
          </a:p>
          <a:p>
            <a:pPr marL="0" indent="0" eaLnBrk="1" hangingPunct="1">
              <a:buFontTx/>
              <a:buNone/>
            </a:pPr>
            <a:r>
              <a:rPr lang="ru-RU" altLang="ru-RU" sz="2000" smtClean="0">
                <a:solidFill>
                  <a:srgbClr val="660066"/>
                </a:solidFill>
              </a:rPr>
              <a:t>3. Снять психоэмоциональное напряжение. Закреплять навыки работы в коллективе.</a:t>
            </a:r>
          </a:p>
          <a:p>
            <a:pPr marL="0" indent="0" eaLnBrk="1" hangingPunct="1">
              <a:buFontTx/>
              <a:buNone/>
            </a:pPr>
            <a:endParaRPr lang="ru-RU" altLang="ru-RU" sz="200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981075"/>
            <a:ext cx="41148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smtClean="0">
                <a:solidFill>
                  <a:srgbClr val="660066"/>
                </a:solidFill>
              </a:rPr>
              <a:t>«Мастерство – это то, чего можно добиться, и как могут быть известны мастер – токарь, прекрасный мастер – врач, так и должен и может быть прекрасным мастером педагог». 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i="1" smtClean="0">
                <a:solidFill>
                  <a:srgbClr val="660066"/>
                </a:solidFill>
              </a:rPr>
              <a:t>(А. С. Макаренко).</a:t>
            </a:r>
            <a:endParaRPr lang="ru-RU" altLang="ru-RU" sz="2800" smtClean="0">
              <a:solidFill>
                <a:srgbClr val="66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684" y="836712"/>
            <a:ext cx="4277106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660066"/>
                </a:solidFill>
              </a:rPr>
              <a:t>Деловая игра направлена на совершенствование вашего мастерства, как   педагогов, позитивного мышления и уверенности в себе, своих силах.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417638"/>
            <a:ext cx="5904656" cy="2681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112265"/>
            <a:ext cx="302433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3808350"/>
            <a:ext cx="4176464" cy="2688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Ноты дружно встали в ряд,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Получился…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600200"/>
            <a:ext cx="8642350" cy="499745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Успех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 — достижение поставленных целей в задуманном деле, положительный результат чего-либо, общественное признание чего-либо или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кого-либо.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I. «Представление».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C:\Users\Админ\Desktop\АПРЕЛЬ 2023г\МО-муз.руков. 25.04.23\IMG-20230426-WA010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777" y="1340768"/>
            <a:ext cx="1752740" cy="268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дмин\Desktop\АПРЕЛЬ 2023г\МО-муз.руков. 25.04.23\IMG-20230426-WA000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8911" y="2561062"/>
            <a:ext cx="1590477" cy="2947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дмин\Desktop\АПРЕЛЬ 2023г\МО-муз.руков. 25.04.23\IMG-20230426-WA000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2423" y="3361189"/>
            <a:ext cx="1905363" cy="2947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дмин\AppData\Local\Microsoft\Windows\INetCache\Content.Word\Screenshot_20230827-115610_WhatsApp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415" y="2348880"/>
            <a:ext cx="1830601" cy="276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Админ\AppData\Local\Microsoft\Windows\INetCache\Content.Word\Screenshot_20230827-114141_WhatsApp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1624" y="3705452"/>
            <a:ext cx="1745666" cy="244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Админ\Desktop\АПРЕЛЬ 2023г\МО-муз.руков. 25.04.23\IMG-20230426-WA0007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4980" y="1731559"/>
            <a:ext cx="1599243" cy="2718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огоритмическая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игра «Вперед четыре шага».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717032"/>
            <a:ext cx="5087356" cy="2841464"/>
          </a:xfr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18" y="1698564"/>
            <a:ext cx="4248472" cy="2260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990" y="1467644"/>
            <a:ext cx="4344958" cy="204679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61" y="4581128"/>
            <a:ext cx="3600400" cy="1795338"/>
          </a:xfrm>
          <a:prstGeom prst="rect">
            <a:avLst/>
          </a:prstGeom>
          <a:ln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Вперед четыре шага(с ускорением) (good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II. Разминка.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лиц – вопросы: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Tx/>
              <a:buAutoNum type="arabicPeriod"/>
              <a:defRPr/>
            </a:pPr>
            <a:r>
              <a:rPr lang="ru-RU" dirty="0" smtClean="0"/>
              <a:t>Назовите </a:t>
            </a:r>
            <a:r>
              <a:rPr lang="ru-RU" dirty="0"/>
              <a:t>музыкальную часть растения и шляпки гриба</a:t>
            </a:r>
            <a:r>
              <a:rPr lang="ru-RU" dirty="0" smtClean="0"/>
              <a:t>?</a:t>
            </a:r>
          </a:p>
          <a:p>
            <a:pPr marL="514350" indent="-514350" algn="ctr">
              <a:buFontTx/>
              <a:buAutoNum type="arabicPeriod"/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А. </a:t>
            </a:r>
            <a:r>
              <a:rPr lang="ru-RU" dirty="0" smtClean="0">
                <a:solidFill>
                  <a:srgbClr val="C00000"/>
                </a:solidFill>
              </a:rPr>
              <a:t>диск         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00B0F0"/>
                </a:solidFill>
              </a:rPr>
              <a:t>Б. кассета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В. </a:t>
            </a:r>
            <a:r>
              <a:rPr lang="ru-RU" dirty="0" smtClean="0">
                <a:solidFill>
                  <a:srgbClr val="002060"/>
                </a:solidFill>
              </a:rPr>
              <a:t>пластинка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92D050"/>
                </a:solidFill>
              </a:rPr>
              <a:t>Г. альбом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4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744788"/>
            <a:ext cx="1617663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Объект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325938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Объект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3856">
            <a:off x="3136900" y="4592638"/>
            <a:ext cx="28702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Объект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2175">
            <a:off x="6369050" y="2789238"/>
            <a:ext cx="2325688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872</Words>
  <Application>Microsoft Office PowerPoint</Application>
  <PresentationFormat>Экран (4:3)</PresentationFormat>
  <Paragraphs>93</Paragraphs>
  <Slides>23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Diseño predeterminado</vt:lpstr>
      <vt:lpstr> Деловая игра «Если мы успешны – успешны и развиты наши воспитанники».</vt:lpstr>
      <vt:lpstr>Презентация PowerPoint</vt:lpstr>
      <vt:lpstr>Цель: создание эмоционально-положительного настроя у педагогов. Формировать умение находить правильные решения проблемных ситуаций.  </vt:lpstr>
      <vt:lpstr>Презентация PowerPoint</vt:lpstr>
      <vt:lpstr>Деловая игра направлена на совершенствование вашего мастерства, как   педагогов, позитивного мышления и уверенности в себе, своих силах. </vt:lpstr>
      <vt:lpstr>Ноты дружно встали в ряд, Получился… </vt:lpstr>
      <vt:lpstr>  Успех — достижение поставленных целей в задуманном деле, положительный результат чего-либо, общественное признание чего-либо или кого-либо. </vt:lpstr>
      <vt:lpstr>II. Разминка. Логоритмическая игра «Вперед четыре шага». </vt:lpstr>
      <vt:lpstr>II. Разминка. Блиц – вопросы:</vt:lpstr>
      <vt:lpstr>II. Разминка. Блиц – вопросы:</vt:lpstr>
      <vt:lpstr>II. Разминка. Блиц – вопросы:</vt:lpstr>
      <vt:lpstr>II. Разминка. Блиц – вопросы:</vt:lpstr>
      <vt:lpstr>II. Разминка. Блиц – вопросы:</vt:lpstr>
      <vt:lpstr>II. Разминка. Блиц – вопросы:</vt:lpstr>
      <vt:lpstr>II. Разминка. Блиц – вопросы:</vt:lpstr>
      <vt:lpstr>II. Разминка. Блиц – вопросы:</vt:lpstr>
      <vt:lpstr> III «Знатоки ребусов». </vt:lpstr>
      <vt:lpstr>IV. «Мозговой штурм». </vt:lpstr>
      <vt:lpstr>Релаксация.  Упражнение "Куклы-марионетки». </vt:lpstr>
      <vt:lpstr> V. Раздел «Театр». </vt:lpstr>
      <vt:lpstr>VI. «Оркестр воздушных шаров». </vt:lpstr>
      <vt:lpstr>Рефлексия. Памятка «Успешный педагог…»: </vt:lpstr>
      <vt:lpstr>Главное правило любого успеха - заниматься любимым делом!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737</cp:revision>
  <dcterms:created xsi:type="dcterms:W3CDTF">2010-05-23T14:28:12Z</dcterms:created>
  <dcterms:modified xsi:type="dcterms:W3CDTF">2023-09-04T13:38:10Z</dcterms:modified>
</cp:coreProperties>
</file>